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57" r:id="rId3"/>
    <p:sldId id="258" r:id="rId4"/>
    <p:sldId id="260" r:id="rId5"/>
    <p:sldId id="259" r:id="rId6"/>
    <p:sldId id="275" r:id="rId7"/>
    <p:sldId id="262" r:id="rId8"/>
    <p:sldId id="264" r:id="rId9"/>
    <p:sldId id="263" r:id="rId10"/>
    <p:sldId id="265" r:id="rId11"/>
    <p:sldId id="266" r:id="rId12"/>
    <p:sldId id="267" r:id="rId13"/>
    <p:sldId id="272" r:id="rId14"/>
    <p:sldId id="268" r:id="rId15"/>
    <p:sldId id="270" r:id="rId16"/>
    <p:sldId id="274" r:id="rId17"/>
    <p:sldId id="271" r:id="rId18"/>
    <p:sldId id="269"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97"/>
    <p:restoredTop sz="96296"/>
  </p:normalViewPr>
  <p:slideViewPr>
    <p:cSldViewPr snapToGrid="0">
      <p:cViewPr varScale="1">
        <p:scale>
          <a:sx n="157" d="100"/>
          <a:sy n="157" d="100"/>
        </p:scale>
        <p:origin x="7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EBF306-FEC2-2E42-865A-E76D010EE56B}" type="datetimeFigureOut">
              <a:rPr lang="en-CA" smtClean="0"/>
              <a:t>2023-08-11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82267A-3404-814B-AEDB-DEEBDD447A76}" type="slidenum">
              <a:rPr lang="en-CA" smtClean="0"/>
              <a:t>‹#›</a:t>
            </a:fld>
            <a:endParaRPr lang="en-CA"/>
          </a:p>
        </p:txBody>
      </p:sp>
    </p:spTree>
    <p:extLst>
      <p:ext uri="{BB962C8B-B14F-4D97-AF65-F5344CB8AC3E}">
        <p14:creationId xmlns:p14="http://schemas.microsoft.com/office/powerpoint/2010/main" val="2731223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The Ultimate Fighting Championship (UFC) is more than just a combat sport; it's a global brand with multifaceted implications. Here's why I chose the UFC:</a:t>
            </a:r>
          </a:p>
          <a:p>
            <a:pPr algn="l">
              <a:buFont typeface="+mj-lt"/>
              <a:buAutoNum type="arabicPeriod"/>
            </a:pPr>
            <a:r>
              <a:rPr lang="en-US" b="1" i="0" dirty="0">
                <a:solidFill>
                  <a:srgbClr val="D1D5DB"/>
                </a:solidFill>
                <a:effectLst/>
                <a:latin typeface="Söhne"/>
              </a:rPr>
              <a:t>Strategic Betting</a:t>
            </a:r>
            <a:r>
              <a:rPr lang="en-US" b="0" i="0" dirty="0">
                <a:solidFill>
                  <a:srgbClr val="D1D5DB"/>
                </a:solidFill>
                <a:effectLst/>
                <a:latin typeface="Söhne"/>
              </a:rPr>
              <a:t>: With the legalization of sports betting in many regions, there's a surging demand for predictive analytics. Accurate fight predictions can benefit both casual bettors and professional sportsbooks.</a:t>
            </a:r>
          </a:p>
          <a:p>
            <a:pPr algn="l">
              <a:buFont typeface="+mj-lt"/>
              <a:buAutoNum type="arabicPeriod"/>
            </a:pPr>
            <a:r>
              <a:rPr lang="en-US" b="1" i="0" dirty="0">
                <a:solidFill>
                  <a:srgbClr val="D1D5DB"/>
                </a:solidFill>
                <a:effectLst/>
                <a:latin typeface="Söhne"/>
              </a:rPr>
              <a:t>Content Creation</a:t>
            </a:r>
            <a:r>
              <a:rPr lang="en-US" b="0" i="0" dirty="0">
                <a:solidFill>
                  <a:srgbClr val="D1D5DB"/>
                </a:solidFill>
                <a:effectLst/>
                <a:latin typeface="Söhne"/>
              </a:rPr>
              <a:t>: Deep insights from fight data can fuel engaging content for fans. From pre-fight analysis videos to post-fight breakdowns, data-driven content can elevate the fan experience.</a:t>
            </a:r>
          </a:p>
          <a:p>
            <a:pPr algn="l">
              <a:buFont typeface="+mj-lt"/>
              <a:buAutoNum type="arabicPeriod"/>
            </a:pPr>
            <a:r>
              <a:rPr lang="en-US" b="1" i="0" dirty="0">
                <a:effectLst/>
                <a:latin typeface="Söhne"/>
              </a:rPr>
              <a:t>Growing Influence</a:t>
            </a:r>
            <a:r>
              <a:rPr lang="en-US" b="0" i="0" dirty="0">
                <a:solidFill>
                  <a:srgbClr val="D1D5DB"/>
                </a:solidFill>
                <a:effectLst/>
                <a:latin typeface="Söhne"/>
              </a:rPr>
              <a:t>: With the rise of sports analytics, the UFC community is actively seeking data-driven insights to optimize training and strategize fights.</a:t>
            </a:r>
          </a:p>
          <a:p>
            <a:pPr algn="l">
              <a:buFont typeface="+mj-lt"/>
              <a:buAutoNum type="arabicPeriod"/>
            </a:pPr>
            <a:r>
              <a:rPr lang="en-US" b="1" i="0" dirty="0">
                <a:solidFill>
                  <a:srgbClr val="D1D5DB"/>
                </a:solidFill>
                <a:effectLst/>
                <a:latin typeface="Söhne"/>
              </a:rPr>
              <a:t>Event Planning</a:t>
            </a:r>
            <a:r>
              <a:rPr lang="en-US" b="0" i="0" dirty="0">
                <a:solidFill>
                  <a:srgbClr val="D1D5DB"/>
                </a:solidFill>
                <a:effectLst/>
                <a:latin typeface="Söhne"/>
              </a:rPr>
              <a:t>: Predictive analytics can assist promoters in matchmaking, ensuring closely contested and exciting fights that maximize ticket sales and Pay-Per-View buys.</a:t>
            </a:r>
          </a:p>
          <a:p>
            <a:pPr algn="l">
              <a:buFont typeface="+mj-lt"/>
              <a:buAutoNum type="arabicPeriod"/>
            </a:pPr>
            <a:r>
              <a:rPr lang="en-US" b="1" i="0" dirty="0">
                <a:solidFill>
                  <a:srgbClr val="D1D5DB"/>
                </a:solidFill>
                <a:effectLst/>
                <a:latin typeface="Söhne"/>
              </a:rPr>
              <a:t>Growth Opportunities</a:t>
            </a:r>
            <a:r>
              <a:rPr lang="en-US" b="0" i="0" dirty="0">
                <a:solidFill>
                  <a:srgbClr val="D1D5DB"/>
                </a:solidFill>
                <a:effectLst/>
                <a:latin typeface="Söhne"/>
              </a:rPr>
              <a:t>: Analyzing fight data can help the UFC identify emerging stars, potential matchups, and markets that haven't been tapped into, guiding expansion strategies.</a:t>
            </a:r>
          </a:p>
          <a:p>
            <a:endParaRPr lang="en-CA" dirty="0"/>
          </a:p>
        </p:txBody>
      </p:sp>
      <p:sp>
        <p:nvSpPr>
          <p:cNvPr id="4" name="Slide Number Placeholder 3"/>
          <p:cNvSpPr>
            <a:spLocks noGrp="1"/>
          </p:cNvSpPr>
          <p:nvPr>
            <p:ph type="sldNum" sz="quarter" idx="5"/>
          </p:nvPr>
        </p:nvSpPr>
        <p:spPr/>
        <p:txBody>
          <a:bodyPr/>
          <a:lstStyle/>
          <a:p>
            <a:fld id="{BD82267A-3404-814B-AEDB-DEEBDD447A76}" type="slidenum">
              <a:rPr lang="en-CA" smtClean="0"/>
              <a:t>3</a:t>
            </a:fld>
            <a:endParaRPr lang="en-CA"/>
          </a:p>
        </p:txBody>
      </p:sp>
    </p:spTree>
    <p:extLst>
      <p:ext uri="{BB962C8B-B14F-4D97-AF65-F5344CB8AC3E}">
        <p14:creationId xmlns:p14="http://schemas.microsoft.com/office/powerpoint/2010/main" val="3973050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BD82267A-3404-814B-AEDB-DEEBDD447A76}" type="slidenum">
              <a:rPr lang="en-CA" smtClean="0"/>
              <a:t>6</a:t>
            </a:fld>
            <a:endParaRPr lang="en-CA"/>
          </a:p>
        </p:txBody>
      </p:sp>
    </p:spTree>
    <p:extLst>
      <p:ext uri="{BB962C8B-B14F-4D97-AF65-F5344CB8AC3E}">
        <p14:creationId xmlns:p14="http://schemas.microsoft.com/office/powerpoint/2010/main" val="872448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1" i="1" dirty="0">
                <a:solidFill>
                  <a:srgbClr val="000000"/>
                </a:solidFill>
                <a:effectLst/>
                <a:latin typeface="inherit"/>
              </a:rPr>
              <a:t>Age of Fighters Creation</a:t>
            </a:r>
          </a:p>
          <a:p>
            <a:pPr algn="l"/>
            <a:r>
              <a:rPr lang="en-US" b="0" i="0" dirty="0">
                <a:solidFill>
                  <a:srgbClr val="000000"/>
                </a:solidFill>
                <a:effectLst/>
                <a:latin typeface="Helvetica Neue" panose="02000503000000020004" pitchFamily="2" charset="0"/>
              </a:rPr>
              <a:t>Age can play a role in UFC fights. Fighters' age can impact their performance in several ways:</a:t>
            </a:r>
          </a:p>
          <a:p>
            <a:pPr algn="l">
              <a:buFont typeface="+mj-lt"/>
              <a:buAutoNum type="arabicPeriod"/>
            </a:pPr>
            <a:r>
              <a:rPr lang="en-US" b="1" i="0" dirty="0">
                <a:solidFill>
                  <a:srgbClr val="000000"/>
                </a:solidFill>
                <a:effectLst/>
                <a:latin typeface="Helvetica Neue" panose="02000503000000020004" pitchFamily="2" charset="0"/>
              </a:rPr>
              <a:t>Physical Peak:</a:t>
            </a:r>
            <a:r>
              <a:rPr lang="en-US" b="0" i="0" dirty="0">
                <a:solidFill>
                  <a:srgbClr val="000000"/>
                </a:solidFill>
                <a:effectLst/>
                <a:latin typeface="Helvetica Neue" panose="02000503000000020004" pitchFamily="2" charset="0"/>
              </a:rPr>
              <a:t> Fighters typically reach their physical peak in terms of strength, speed, and endurance in their late 20s to early 30s. This age range is often considered optimal for achieving top athletic performance.</a:t>
            </a:r>
          </a:p>
          <a:p>
            <a:pPr algn="l">
              <a:buFont typeface="+mj-lt"/>
              <a:buAutoNum type="arabicPeriod"/>
            </a:pPr>
            <a:r>
              <a:rPr lang="en-US" b="1" i="0" dirty="0">
                <a:solidFill>
                  <a:srgbClr val="000000"/>
                </a:solidFill>
                <a:effectLst/>
                <a:latin typeface="Helvetica Neue" panose="02000503000000020004" pitchFamily="2" charset="0"/>
              </a:rPr>
              <a:t>Recovery:</a:t>
            </a:r>
            <a:r>
              <a:rPr lang="en-US" b="0" i="0" dirty="0">
                <a:solidFill>
                  <a:srgbClr val="000000"/>
                </a:solidFill>
                <a:effectLst/>
                <a:latin typeface="Helvetica Neue" panose="02000503000000020004" pitchFamily="2" charset="0"/>
              </a:rPr>
              <a:t> Younger fighters might have an advantage in terms of recovery time between fights. As fighters age, their bodies may take longer to recover from injuries and intense training sessions.</a:t>
            </a:r>
          </a:p>
          <a:p>
            <a:pPr algn="l">
              <a:buFont typeface="+mj-lt"/>
              <a:buAutoNum type="arabicPeriod"/>
            </a:pPr>
            <a:r>
              <a:rPr lang="en-US" b="1" i="0" dirty="0">
                <a:solidFill>
                  <a:srgbClr val="000000"/>
                </a:solidFill>
                <a:effectLst/>
                <a:latin typeface="Helvetica Neue" panose="02000503000000020004" pitchFamily="2" charset="0"/>
              </a:rPr>
              <a:t>Experience:</a:t>
            </a:r>
            <a:r>
              <a:rPr lang="en-US" b="0" i="0" dirty="0">
                <a:solidFill>
                  <a:srgbClr val="000000"/>
                </a:solidFill>
                <a:effectLst/>
                <a:latin typeface="Helvetica Neue" panose="02000503000000020004" pitchFamily="2" charset="0"/>
              </a:rPr>
              <a:t> Older fighters may have the advantage of more experience in the sport. Experience can lead to better fight strategy, better understanding of opponents' tendencies, and improved mental preparation.</a:t>
            </a:r>
          </a:p>
          <a:p>
            <a:pPr algn="l">
              <a:buFont typeface="+mj-lt"/>
              <a:buAutoNum type="arabicPeriod"/>
            </a:pPr>
            <a:r>
              <a:rPr lang="en-US" b="1" i="0" dirty="0">
                <a:solidFill>
                  <a:srgbClr val="000000"/>
                </a:solidFill>
                <a:effectLst/>
                <a:latin typeface="Helvetica Neue" panose="02000503000000020004" pitchFamily="2" charset="0"/>
              </a:rPr>
              <a:t>Injury Susceptibility:</a:t>
            </a:r>
            <a:r>
              <a:rPr lang="en-US" b="0" i="0" dirty="0">
                <a:solidFill>
                  <a:srgbClr val="000000"/>
                </a:solidFill>
                <a:effectLst/>
                <a:latin typeface="Helvetica Neue" panose="02000503000000020004" pitchFamily="2" charset="0"/>
              </a:rPr>
              <a:t> Older fighters might be more prone to injuries due to wear and tear on their bodies from years of training and fighting. This can impact their training regimen and overall performance.</a:t>
            </a:r>
          </a:p>
          <a:p>
            <a:pPr algn="l">
              <a:buFont typeface="+mj-lt"/>
              <a:buAutoNum type="arabicPeriod"/>
            </a:pPr>
            <a:r>
              <a:rPr lang="en-US" b="1" i="0" dirty="0">
                <a:solidFill>
                  <a:srgbClr val="000000"/>
                </a:solidFill>
                <a:effectLst/>
                <a:latin typeface="Helvetica Neue" panose="02000503000000020004" pitchFamily="2" charset="0"/>
              </a:rPr>
              <a:t>Adaptation:</a:t>
            </a:r>
            <a:r>
              <a:rPr lang="en-US" b="0" i="0" dirty="0">
                <a:solidFill>
                  <a:srgbClr val="000000"/>
                </a:solidFill>
                <a:effectLst/>
                <a:latin typeface="Helvetica Neue" panose="02000503000000020004" pitchFamily="2" charset="0"/>
              </a:rPr>
              <a:t> Younger fighters might be more adaptable to new techniques and training methods. Older fighters might find it harder to learn new skills or adapt to changes in the sport.</a:t>
            </a:r>
          </a:p>
          <a:p>
            <a:pPr algn="l">
              <a:buFont typeface="+mj-lt"/>
              <a:buAutoNum type="arabicPeriod"/>
            </a:pPr>
            <a:r>
              <a:rPr lang="en-US" b="1" i="0" dirty="0">
                <a:solidFill>
                  <a:srgbClr val="000000"/>
                </a:solidFill>
                <a:effectLst/>
                <a:latin typeface="Helvetica Neue" panose="02000503000000020004" pitchFamily="2" charset="0"/>
              </a:rPr>
              <a:t>Mental Toughness:</a:t>
            </a:r>
            <a:r>
              <a:rPr lang="en-US" b="0" i="0" dirty="0">
                <a:solidFill>
                  <a:srgbClr val="000000"/>
                </a:solidFill>
                <a:effectLst/>
                <a:latin typeface="Helvetica Neue" panose="02000503000000020004" pitchFamily="2" charset="0"/>
              </a:rPr>
              <a:t> Experience that comes with age can contribute to better mental toughness and composure during fights. Older fighters might handle the pressure of the big stage better.</a:t>
            </a:r>
          </a:p>
          <a:p>
            <a:pPr algn="l"/>
            <a:r>
              <a:rPr lang="en-US" b="0" i="0" dirty="0">
                <a:solidFill>
                  <a:srgbClr val="000000"/>
                </a:solidFill>
                <a:effectLst/>
                <a:latin typeface="Helvetica Neue" panose="02000503000000020004" pitchFamily="2" charset="0"/>
              </a:rPr>
              <a:t>It's important to note that while age can be a factor, it's just one of many variables that contribute to a fighter's success in the UFC. Physical condition, skill level, training regimen, mental state, and other factors also play critical roles in a fighter's performance.</a:t>
            </a:r>
          </a:p>
          <a:p>
            <a:endParaRPr lang="en-CA" dirty="0"/>
          </a:p>
        </p:txBody>
      </p:sp>
      <p:sp>
        <p:nvSpPr>
          <p:cNvPr id="4" name="Slide Number Placeholder 3"/>
          <p:cNvSpPr>
            <a:spLocks noGrp="1"/>
          </p:cNvSpPr>
          <p:nvPr>
            <p:ph type="sldNum" sz="quarter" idx="5"/>
          </p:nvPr>
        </p:nvSpPr>
        <p:spPr/>
        <p:txBody>
          <a:bodyPr/>
          <a:lstStyle/>
          <a:p>
            <a:fld id="{BD82267A-3404-814B-AEDB-DEEBDD447A76}" type="slidenum">
              <a:rPr lang="en-CA" smtClean="0"/>
              <a:t>10</a:t>
            </a:fld>
            <a:endParaRPr lang="en-CA"/>
          </a:p>
        </p:txBody>
      </p:sp>
    </p:spTree>
    <p:extLst>
      <p:ext uri="{BB962C8B-B14F-4D97-AF65-F5344CB8AC3E}">
        <p14:creationId xmlns:p14="http://schemas.microsoft.com/office/powerpoint/2010/main" val="1944716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8/11/23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8/11/23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5.xml"/><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5.xml"/><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FB0FB-AE86-3793-4F16-3BBF6AC41AA9}"/>
              </a:ext>
            </a:extLst>
          </p:cNvPr>
          <p:cNvSpPr>
            <a:spLocks noGrp="1"/>
          </p:cNvSpPr>
          <p:nvPr>
            <p:ph type="ctrTitle"/>
          </p:nvPr>
        </p:nvSpPr>
        <p:spPr>
          <a:xfrm>
            <a:off x="-1" y="0"/>
            <a:ext cx="5644055" cy="3200400"/>
          </a:xfrm>
        </p:spPr>
        <p:txBody>
          <a:bodyPr/>
          <a:lstStyle/>
          <a:p>
            <a:r>
              <a:rPr lang="en-US" b="1" i="0" u="sng" dirty="0">
                <a:solidFill>
                  <a:srgbClr val="D1D5DB"/>
                </a:solidFill>
                <a:effectLst/>
                <a:latin typeface="Söhne"/>
              </a:rPr>
              <a:t>UFC Fight Outcome Prediction </a:t>
            </a:r>
            <a:endParaRPr lang="en-CA" b="1" u="sng" dirty="0"/>
          </a:p>
        </p:txBody>
      </p:sp>
      <p:sp>
        <p:nvSpPr>
          <p:cNvPr id="3" name="Subtitle 2">
            <a:extLst>
              <a:ext uri="{FF2B5EF4-FFF2-40B4-BE49-F238E27FC236}">
                <a16:creationId xmlns:a16="http://schemas.microsoft.com/office/drawing/2014/main" id="{8CA00C00-D4FC-4C88-A956-035830786902}"/>
              </a:ext>
            </a:extLst>
          </p:cNvPr>
          <p:cNvSpPr>
            <a:spLocks noGrp="1"/>
          </p:cNvSpPr>
          <p:nvPr>
            <p:ph type="subTitle" idx="1"/>
          </p:nvPr>
        </p:nvSpPr>
        <p:spPr>
          <a:xfrm>
            <a:off x="0" y="4148960"/>
            <a:ext cx="5801710" cy="1905000"/>
          </a:xfrm>
        </p:spPr>
        <p:txBody>
          <a:bodyPr/>
          <a:lstStyle/>
          <a:p>
            <a:r>
              <a:rPr lang="en-CA" dirty="0"/>
              <a:t>Emmanuel Nnadi</a:t>
            </a:r>
          </a:p>
          <a:p>
            <a:r>
              <a:rPr lang="en-CA" dirty="0"/>
              <a:t>August 11</a:t>
            </a:r>
            <a:r>
              <a:rPr lang="en-CA" baseline="30000" dirty="0"/>
              <a:t>th</a:t>
            </a:r>
            <a:r>
              <a:rPr lang="en-CA" dirty="0"/>
              <a:t> 2023</a:t>
            </a:r>
          </a:p>
        </p:txBody>
      </p:sp>
      <p:pic>
        <p:nvPicPr>
          <p:cNvPr id="5" name="Picture 4">
            <a:extLst>
              <a:ext uri="{FF2B5EF4-FFF2-40B4-BE49-F238E27FC236}">
                <a16:creationId xmlns:a16="http://schemas.microsoft.com/office/drawing/2014/main" id="{6EB66F0D-71D1-4AC6-AC1F-B9ACA5CD58D5}"/>
              </a:ext>
            </a:extLst>
          </p:cNvPr>
          <p:cNvPicPr>
            <a:picLocks noChangeAspect="1"/>
          </p:cNvPicPr>
          <p:nvPr/>
        </p:nvPicPr>
        <p:blipFill>
          <a:blip r:embed="rId2"/>
          <a:stretch>
            <a:fillRect/>
          </a:stretch>
        </p:blipFill>
        <p:spPr>
          <a:xfrm>
            <a:off x="5801710" y="21460"/>
            <a:ext cx="6390290" cy="6836540"/>
          </a:xfrm>
          <a:prstGeom prst="rect">
            <a:avLst/>
          </a:prstGeom>
        </p:spPr>
      </p:pic>
    </p:spTree>
    <p:extLst>
      <p:ext uri="{BB962C8B-B14F-4D97-AF65-F5344CB8AC3E}">
        <p14:creationId xmlns:p14="http://schemas.microsoft.com/office/powerpoint/2010/main" val="783646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E26E0-697B-695F-0849-AD83BD18DE89}"/>
              </a:ext>
            </a:extLst>
          </p:cNvPr>
          <p:cNvSpPr>
            <a:spLocks noGrp="1"/>
          </p:cNvSpPr>
          <p:nvPr>
            <p:ph type="title"/>
          </p:nvPr>
        </p:nvSpPr>
        <p:spPr>
          <a:xfrm>
            <a:off x="1067841" y="199698"/>
            <a:ext cx="9905998" cy="378372"/>
          </a:xfrm>
        </p:spPr>
        <p:txBody>
          <a:bodyPr>
            <a:normAutofit fontScale="90000"/>
          </a:bodyPr>
          <a:lstStyle/>
          <a:p>
            <a:pPr algn="ctr"/>
            <a:r>
              <a:rPr lang="en-CA" dirty="0"/>
              <a:t>Feature engineering age</a:t>
            </a:r>
          </a:p>
        </p:txBody>
      </p:sp>
      <p:pic>
        <p:nvPicPr>
          <p:cNvPr id="6" name="Picture 5">
            <a:extLst>
              <a:ext uri="{FF2B5EF4-FFF2-40B4-BE49-F238E27FC236}">
                <a16:creationId xmlns:a16="http://schemas.microsoft.com/office/drawing/2014/main" id="{0DD9536F-892B-A04B-117D-AA978CB60AC1}"/>
              </a:ext>
            </a:extLst>
          </p:cNvPr>
          <p:cNvPicPr>
            <a:picLocks noChangeAspect="1"/>
          </p:cNvPicPr>
          <p:nvPr/>
        </p:nvPicPr>
        <p:blipFill>
          <a:blip r:embed="rId3"/>
          <a:stretch>
            <a:fillRect/>
          </a:stretch>
        </p:blipFill>
        <p:spPr>
          <a:xfrm>
            <a:off x="315311" y="728498"/>
            <a:ext cx="5864772" cy="2070976"/>
          </a:xfrm>
          <a:prstGeom prst="rect">
            <a:avLst/>
          </a:prstGeom>
        </p:spPr>
      </p:pic>
      <p:pic>
        <p:nvPicPr>
          <p:cNvPr id="8" name="Picture 7">
            <a:extLst>
              <a:ext uri="{FF2B5EF4-FFF2-40B4-BE49-F238E27FC236}">
                <a16:creationId xmlns:a16="http://schemas.microsoft.com/office/drawing/2014/main" id="{FA2661D1-E9E5-1ADC-9F2B-B676DB54BCB9}"/>
              </a:ext>
            </a:extLst>
          </p:cNvPr>
          <p:cNvPicPr>
            <a:picLocks noChangeAspect="1"/>
          </p:cNvPicPr>
          <p:nvPr/>
        </p:nvPicPr>
        <p:blipFill>
          <a:blip r:embed="rId4"/>
          <a:stretch>
            <a:fillRect/>
          </a:stretch>
        </p:blipFill>
        <p:spPr>
          <a:xfrm>
            <a:off x="315311" y="3090697"/>
            <a:ext cx="5864772" cy="2185987"/>
          </a:xfrm>
          <a:prstGeom prst="rect">
            <a:avLst/>
          </a:prstGeom>
        </p:spPr>
      </p:pic>
      <p:pic>
        <p:nvPicPr>
          <p:cNvPr id="10" name="Picture 9">
            <a:extLst>
              <a:ext uri="{FF2B5EF4-FFF2-40B4-BE49-F238E27FC236}">
                <a16:creationId xmlns:a16="http://schemas.microsoft.com/office/drawing/2014/main" id="{92717F0D-23CF-CCFE-FAD5-B55C17EB2211}"/>
              </a:ext>
            </a:extLst>
          </p:cNvPr>
          <p:cNvPicPr>
            <a:picLocks noChangeAspect="1"/>
          </p:cNvPicPr>
          <p:nvPr/>
        </p:nvPicPr>
        <p:blipFill>
          <a:blip r:embed="rId5"/>
          <a:stretch>
            <a:fillRect/>
          </a:stretch>
        </p:blipFill>
        <p:spPr>
          <a:xfrm>
            <a:off x="7083971" y="3090697"/>
            <a:ext cx="3695700" cy="2185987"/>
          </a:xfrm>
          <a:prstGeom prst="rect">
            <a:avLst/>
          </a:prstGeom>
        </p:spPr>
      </p:pic>
      <p:pic>
        <p:nvPicPr>
          <p:cNvPr id="12" name="Picture 11">
            <a:extLst>
              <a:ext uri="{FF2B5EF4-FFF2-40B4-BE49-F238E27FC236}">
                <a16:creationId xmlns:a16="http://schemas.microsoft.com/office/drawing/2014/main" id="{94974AE6-8862-D48D-2A2A-9F9DBEF7ECD8}"/>
              </a:ext>
            </a:extLst>
          </p:cNvPr>
          <p:cNvPicPr>
            <a:picLocks noChangeAspect="1"/>
          </p:cNvPicPr>
          <p:nvPr/>
        </p:nvPicPr>
        <p:blipFill>
          <a:blip r:embed="rId6"/>
          <a:stretch>
            <a:fillRect/>
          </a:stretch>
        </p:blipFill>
        <p:spPr>
          <a:xfrm>
            <a:off x="7083971" y="728498"/>
            <a:ext cx="3695700" cy="1709902"/>
          </a:xfrm>
          <a:prstGeom prst="rect">
            <a:avLst/>
          </a:prstGeom>
        </p:spPr>
      </p:pic>
    </p:spTree>
    <p:extLst>
      <p:ext uri="{BB962C8B-B14F-4D97-AF65-F5344CB8AC3E}">
        <p14:creationId xmlns:p14="http://schemas.microsoft.com/office/powerpoint/2010/main" val="2530877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9C9CD-6819-72B0-AD42-B68C2E9AAD65}"/>
              </a:ext>
            </a:extLst>
          </p:cNvPr>
          <p:cNvSpPr>
            <a:spLocks noGrp="1"/>
          </p:cNvSpPr>
          <p:nvPr>
            <p:ph type="title"/>
          </p:nvPr>
        </p:nvSpPr>
        <p:spPr>
          <a:xfrm>
            <a:off x="1143001" y="231228"/>
            <a:ext cx="9905998" cy="483475"/>
          </a:xfrm>
        </p:spPr>
        <p:txBody>
          <a:bodyPr>
            <a:normAutofit fontScale="90000"/>
          </a:bodyPr>
          <a:lstStyle/>
          <a:p>
            <a:pPr algn="ctr"/>
            <a:r>
              <a:rPr lang="en-CA" dirty="0"/>
              <a:t>AGE IMPORTANCE</a:t>
            </a:r>
          </a:p>
        </p:txBody>
      </p:sp>
      <p:pic>
        <p:nvPicPr>
          <p:cNvPr id="4" name="Picture 3">
            <a:extLst>
              <a:ext uri="{FF2B5EF4-FFF2-40B4-BE49-F238E27FC236}">
                <a16:creationId xmlns:a16="http://schemas.microsoft.com/office/drawing/2014/main" id="{20252BF9-864F-74FC-D5F3-90E178346C33}"/>
              </a:ext>
            </a:extLst>
          </p:cNvPr>
          <p:cNvPicPr>
            <a:picLocks noChangeAspect="1"/>
          </p:cNvPicPr>
          <p:nvPr/>
        </p:nvPicPr>
        <p:blipFill>
          <a:blip r:embed="rId2"/>
          <a:stretch>
            <a:fillRect/>
          </a:stretch>
        </p:blipFill>
        <p:spPr>
          <a:xfrm>
            <a:off x="6579476" y="1292772"/>
            <a:ext cx="5401702" cy="2136228"/>
          </a:xfrm>
          <a:prstGeom prst="rect">
            <a:avLst/>
          </a:prstGeom>
        </p:spPr>
      </p:pic>
      <p:pic>
        <p:nvPicPr>
          <p:cNvPr id="6" name="Picture 5">
            <a:extLst>
              <a:ext uri="{FF2B5EF4-FFF2-40B4-BE49-F238E27FC236}">
                <a16:creationId xmlns:a16="http://schemas.microsoft.com/office/drawing/2014/main" id="{A65D2020-1DD6-6A4F-4807-07324466CECB}"/>
              </a:ext>
            </a:extLst>
          </p:cNvPr>
          <p:cNvPicPr>
            <a:picLocks noChangeAspect="1"/>
          </p:cNvPicPr>
          <p:nvPr/>
        </p:nvPicPr>
        <p:blipFill>
          <a:blip r:embed="rId3"/>
          <a:stretch>
            <a:fillRect/>
          </a:stretch>
        </p:blipFill>
        <p:spPr>
          <a:xfrm>
            <a:off x="210822" y="1292772"/>
            <a:ext cx="6053344" cy="4887311"/>
          </a:xfrm>
          <a:prstGeom prst="rect">
            <a:avLst/>
          </a:prstGeom>
        </p:spPr>
      </p:pic>
      <p:pic>
        <p:nvPicPr>
          <p:cNvPr id="8" name="Picture 7">
            <a:extLst>
              <a:ext uri="{FF2B5EF4-FFF2-40B4-BE49-F238E27FC236}">
                <a16:creationId xmlns:a16="http://schemas.microsoft.com/office/drawing/2014/main" id="{54AC1776-6425-6335-B826-2C01D0DD7E19}"/>
              </a:ext>
            </a:extLst>
          </p:cNvPr>
          <p:cNvPicPr>
            <a:picLocks noChangeAspect="1"/>
          </p:cNvPicPr>
          <p:nvPr/>
        </p:nvPicPr>
        <p:blipFill>
          <a:blip r:embed="rId4"/>
          <a:stretch>
            <a:fillRect/>
          </a:stretch>
        </p:blipFill>
        <p:spPr>
          <a:xfrm>
            <a:off x="6579476" y="3699642"/>
            <a:ext cx="5401702" cy="2480442"/>
          </a:xfrm>
          <a:prstGeom prst="rect">
            <a:avLst/>
          </a:prstGeom>
        </p:spPr>
      </p:pic>
    </p:spTree>
    <p:extLst>
      <p:ext uri="{BB962C8B-B14F-4D97-AF65-F5344CB8AC3E}">
        <p14:creationId xmlns:p14="http://schemas.microsoft.com/office/powerpoint/2010/main" val="3331309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3FC01-73C4-D2C1-D1D7-8CD8AB16F36D}"/>
              </a:ext>
            </a:extLst>
          </p:cNvPr>
          <p:cNvSpPr>
            <a:spLocks noGrp="1"/>
          </p:cNvSpPr>
          <p:nvPr>
            <p:ph type="title"/>
          </p:nvPr>
        </p:nvSpPr>
        <p:spPr>
          <a:xfrm>
            <a:off x="1143001" y="210207"/>
            <a:ext cx="9905998" cy="578069"/>
          </a:xfrm>
        </p:spPr>
        <p:txBody>
          <a:bodyPr>
            <a:normAutofit fontScale="90000"/>
          </a:bodyPr>
          <a:lstStyle/>
          <a:p>
            <a:pPr algn="ctr"/>
            <a:r>
              <a:rPr lang="en-CA" dirty="0"/>
              <a:t>Feature importance (BLUE WINNER)</a:t>
            </a:r>
          </a:p>
        </p:txBody>
      </p:sp>
      <p:pic>
        <p:nvPicPr>
          <p:cNvPr id="4" name="Picture 3">
            <a:extLst>
              <a:ext uri="{FF2B5EF4-FFF2-40B4-BE49-F238E27FC236}">
                <a16:creationId xmlns:a16="http://schemas.microsoft.com/office/drawing/2014/main" id="{38BB9BD8-7A89-6733-9723-054212A45B35}"/>
              </a:ext>
            </a:extLst>
          </p:cNvPr>
          <p:cNvPicPr>
            <a:picLocks noChangeAspect="1"/>
          </p:cNvPicPr>
          <p:nvPr/>
        </p:nvPicPr>
        <p:blipFill>
          <a:blip r:embed="rId2"/>
          <a:stretch>
            <a:fillRect/>
          </a:stretch>
        </p:blipFill>
        <p:spPr>
          <a:xfrm>
            <a:off x="206989" y="1638131"/>
            <a:ext cx="5552680" cy="4106746"/>
          </a:xfrm>
          <a:prstGeom prst="rect">
            <a:avLst/>
          </a:prstGeom>
        </p:spPr>
      </p:pic>
      <p:pic>
        <p:nvPicPr>
          <p:cNvPr id="6" name="Picture 5">
            <a:extLst>
              <a:ext uri="{FF2B5EF4-FFF2-40B4-BE49-F238E27FC236}">
                <a16:creationId xmlns:a16="http://schemas.microsoft.com/office/drawing/2014/main" id="{0A816F6F-556F-6401-97EC-2EA8101FE8C5}"/>
              </a:ext>
            </a:extLst>
          </p:cNvPr>
          <p:cNvPicPr>
            <a:picLocks noChangeAspect="1"/>
          </p:cNvPicPr>
          <p:nvPr/>
        </p:nvPicPr>
        <p:blipFill>
          <a:blip r:embed="rId3"/>
          <a:stretch>
            <a:fillRect/>
          </a:stretch>
        </p:blipFill>
        <p:spPr>
          <a:xfrm>
            <a:off x="6096000" y="1638131"/>
            <a:ext cx="5889012" cy="4106747"/>
          </a:xfrm>
          <a:prstGeom prst="rect">
            <a:avLst/>
          </a:prstGeom>
        </p:spPr>
      </p:pic>
    </p:spTree>
    <p:extLst>
      <p:ext uri="{BB962C8B-B14F-4D97-AF65-F5344CB8AC3E}">
        <p14:creationId xmlns:p14="http://schemas.microsoft.com/office/powerpoint/2010/main" val="4148872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55101-E426-DBFA-3707-8D30D96039AC}"/>
              </a:ext>
            </a:extLst>
          </p:cNvPr>
          <p:cNvSpPr>
            <a:spLocks noGrp="1"/>
          </p:cNvSpPr>
          <p:nvPr>
            <p:ph type="title"/>
          </p:nvPr>
        </p:nvSpPr>
        <p:spPr>
          <a:xfrm>
            <a:off x="1141413" y="140460"/>
            <a:ext cx="9905998" cy="646720"/>
          </a:xfrm>
        </p:spPr>
        <p:txBody>
          <a:bodyPr/>
          <a:lstStyle/>
          <a:p>
            <a:pPr algn="ctr"/>
            <a:r>
              <a:rPr lang="en-CA" b="1" u="sng" dirty="0"/>
              <a:t>MODELS USED IN THIS PROJECT</a:t>
            </a:r>
          </a:p>
        </p:txBody>
      </p:sp>
      <p:sp>
        <p:nvSpPr>
          <p:cNvPr id="3" name="Content Placeholder 2">
            <a:extLst>
              <a:ext uri="{FF2B5EF4-FFF2-40B4-BE49-F238E27FC236}">
                <a16:creationId xmlns:a16="http://schemas.microsoft.com/office/drawing/2014/main" id="{F83EECA9-0C0A-8C77-5D6F-E6BA9112F8AD}"/>
              </a:ext>
            </a:extLst>
          </p:cNvPr>
          <p:cNvSpPr>
            <a:spLocks noGrp="1"/>
          </p:cNvSpPr>
          <p:nvPr>
            <p:ph idx="1"/>
          </p:nvPr>
        </p:nvSpPr>
        <p:spPr>
          <a:xfrm>
            <a:off x="1141413" y="879099"/>
            <a:ext cx="9905998" cy="1752783"/>
          </a:xfrm>
        </p:spPr>
        <p:txBody>
          <a:bodyPr>
            <a:normAutofit fontScale="92500" lnSpcReduction="20000"/>
          </a:bodyPr>
          <a:lstStyle/>
          <a:p>
            <a:r>
              <a:rPr lang="en-CA" dirty="0"/>
              <a:t>RANDOM FOREST</a:t>
            </a:r>
          </a:p>
          <a:p>
            <a:r>
              <a:rPr lang="en-CA" dirty="0"/>
              <a:t>XGBOOST</a:t>
            </a:r>
          </a:p>
          <a:p>
            <a:r>
              <a:rPr lang="en-CA" dirty="0"/>
              <a:t>STACKING CLASSIFIER (Base models = random forest &amp; xgboost, meta-model= Logistic regression)</a:t>
            </a:r>
          </a:p>
          <a:p>
            <a:r>
              <a:rPr lang="en-CA" dirty="0"/>
              <a:t>FEEDFORWARD NEURAL NETWORK</a:t>
            </a:r>
          </a:p>
        </p:txBody>
      </p:sp>
      <p:pic>
        <p:nvPicPr>
          <p:cNvPr id="5" name="Picture 4">
            <a:extLst>
              <a:ext uri="{FF2B5EF4-FFF2-40B4-BE49-F238E27FC236}">
                <a16:creationId xmlns:a16="http://schemas.microsoft.com/office/drawing/2014/main" id="{41F54119-4E2B-ACCC-B2DD-155D8B6467CA}"/>
              </a:ext>
            </a:extLst>
          </p:cNvPr>
          <p:cNvPicPr>
            <a:picLocks noChangeAspect="1"/>
          </p:cNvPicPr>
          <p:nvPr/>
        </p:nvPicPr>
        <p:blipFill>
          <a:blip r:embed="rId2"/>
          <a:stretch>
            <a:fillRect/>
          </a:stretch>
        </p:blipFill>
        <p:spPr>
          <a:xfrm>
            <a:off x="1248355" y="3615527"/>
            <a:ext cx="4847645" cy="2631206"/>
          </a:xfrm>
          <a:prstGeom prst="rect">
            <a:avLst/>
          </a:prstGeom>
        </p:spPr>
      </p:pic>
      <p:pic>
        <p:nvPicPr>
          <p:cNvPr id="7" name="Picture 6">
            <a:extLst>
              <a:ext uri="{FF2B5EF4-FFF2-40B4-BE49-F238E27FC236}">
                <a16:creationId xmlns:a16="http://schemas.microsoft.com/office/drawing/2014/main" id="{5ED9E135-BA67-008E-C2C4-5A324844E8ED}"/>
              </a:ext>
            </a:extLst>
          </p:cNvPr>
          <p:cNvPicPr>
            <a:picLocks noChangeAspect="1"/>
          </p:cNvPicPr>
          <p:nvPr/>
        </p:nvPicPr>
        <p:blipFill>
          <a:blip r:embed="rId3"/>
          <a:stretch>
            <a:fillRect/>
          </a:stretch>
        </p:blipFill>
        <p:spPr>
          <a:xfrm>
            <a:off x="6687047" y="3605259"/>
            <a:ext cx="4729038" cy="2631206"/>
          </a:xfrm>
          <a:prstGeom prst="rect">
            <a:avLst/>
          </a:prstGeom>
        </p:spPr>
      </p:pic>
      <p:sp>
        <p:nvSpPr>
          <p:cNvPr id="8" name="TextBox 7">
            <a:extLst>
              <a:ext uri="{FF2B5EF4-FFF2-40B4-BE49-F238E27FC236}">
                <a16:creationId xmlns:a16="http://schemas.microsoft.com/office/drawing/2014/main" id="{3A18C003-D19D-25EC-94D7-E92AE78EAE06}"/>
              </a:ext>
            </a:extLst>
          </p:cNvPr>
          <p:cNvSpPr txBox="1"/>
          <p:nvPr/>
        </p:nvSpPr>
        <p:spPr>
          <a:xfrm>
            <a:off x="6750657" y="3108960"/>
            <a:ext cx="4665428" cy="369332"/>
          </a:xfrm>
          <a:prstGeom prst="rect">
            <a:avLst/>
          </a:prstGeom>
          <a:noFill/>
        </p:spPr>
        <p:txBody>
          <a:bodyPr wrap="square" rtlCol="0">
            <a:spAutoFit/>
          </a:bodyPr>
          <a:lstStyle/>
          <a:p>
            <a:r>
              <a:rPr lang="en-CA" dirty="0"/>
              <a:t>SMOTE was used to address imbalance</a:t>
            </a:r>
          </a:p>
        </p:txBody>
      </p:sp>
    </p:spTree>
    <p:extLst>
      <p:ext uri="{BB962C8B-B14F-4D97-AF65-F5344CB8AC3E}">
        <p14:creationId xmlns:p14="http://schemas.microsoft.com/office/powerpoint/2010/main" val="2228303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DA5E6-F2ED-448E-633B-41289602D75A}"/>
              </a:ext>
            </a:extLst>
          </p:cNvPr>
          <p:cNvSpPr>
            <a:spLocks noGrp="1"/>
          </p:cNvSpPr>
          <p:nvPr>
            <p:ph type="title"/>
          </p:nvPr>
        </p:nvSpPr>
        <p:spPr>
          <a:xfrm>
            <a:off x="1141413" y="408374"/>
            <a:ext cx="9905998" cy="750073"/>
          </a:xfrm>
        </p:spPr>
        <p:txBody>
          <a:bodyPr/>
          <a:lstStyle/>
          <a:p>
            <a:pPr algn="ctr"/>
            <a:r>
              <a:rPr lang="en-CA" dirty="0"/>
              <a:t>RANDOM FOREST and XGBOOST</a:t>
            </a:r>
          </a:p>
        </p:txBody>
      </p:sp>
      <p:sp>
        <p:nvSpPr>
          <p:cNvPr id="3" name="Text Placeholder 2">
            <a:extLst>
              <a:ext uri="{FF2B5EF4-FFF2-40B4-BE49-F238E27FC236}">
                <a16:creationId xmlns:a16="http://schemas.microsoft.com/office/drawing/2014/main" id="{1CF47B18-727B-C031-B00B-4D66B644B66D}"/>
              </a:ext>
            </a:extLst>
          </p:cNvPr>
          <p:cNvSpPr>
            <a:spLocks noGrp="1"/>
          </p:cNvSpPr>
          <p:nvPr>
            <p:ph type="body" idx="1"/>
          </p:nvPr>
        </p:nvSpPr>
        <p:spPr>
          <a:xfrm>
            <a:off x="1319700" y="1373255"/>
            <a:ext cx="4588931" cy="576262"/>
          </a:xfrm>
        </p:spPr>
        <p:txBody>
          <a:bodyPr/>
          <a:lstStyle/>
          <a:p>
            <a:r>
              <a:rPr lang="en-CA" sz="2400" dirty="0"/>
              <a:t>Random Forrest results</a:t>
            </a:r>
          </a:p>
        </p:txBody>
      </p:sp>
      <p:sp>
        <p:nvSpPr>
          <p:cNvPr id="5" name="Text Placeholder 4">
            <a:extLst>
              <a:ext uri="{FF2B5EF4-FFF2-40B4-BE49-F238E27FC236}">
                <a16:creationId xmlns:a16="http://schemas.microsoft.com/office/drawing/2014/main" id="{894CCD57-33A2-028C-FA6D-B70A90193AB3}"/>
              </a:ext>
            </a:extLst>
          </p:cNvPr>
          <p:cNvSpPr>
            <a:spLocks noGrp="1"/>
          </p:cNvSpPr>
          <p:nvPr>
            <p:ph type="body" sz="quarter" idx="3"/>
          </p:nvPr>
        </p:nvSpPr>
        <p:spPr>
          <a:xfrm>
            <a:off x="6443131" y="1373255"/>
            <a:ext cx="4604280" cy="576262"/>
          </a:xfrm>
        </p:spPr>
        <p:txBody>
          <a:bodyPr/>
          <a:lstStyle/>
          <a:p>
            <a:r>
              <a:rPr lang="en-CA" sz="2400" dirty="0"/>
              <a:t>XGBOOST results</a:t>
            </a:r>
          </a:p>
        </p:txBody>
      </p:sp>
      <p:pic>
        <p:nvPicPr>
          <p:cNvPr id="11" name="Content Placeholder 10">
            <a:extLst>
              <a:ext uri="{FF2B5EF4-FFF2-40B4-BE49-F238E27FC236}">
                <a16:creationId xmlns:a16="http://schemas.microsoft.com/office/drawing/2014/main" id="{16A0F318-0ED1-FBC8-4F65-BAB78FC65A69}"/>
              </a:ext>
            </a:extLst>
          </p:cNvPr>
          <p:cNvPicPr>
            <a:picLocks noGrp="1" noChangeAspect="1"/>
          </p:cNvPicPr>
          <p:nvPr>
            <p:ph sz="quarter" idx="4"/>
          </p:nvPr>
        </p:nvPicPr>
        <p:blipFill>
          <a:blip r:embed="rId2"/>
          <a:stretch>
            <a:fillRect/>
          </a:stretch>
        </p:blipFill>
        <p:spPr>
          <a:xfrm>
            <a:off x="6534381" y="2155030"/>
            <a:ext cx="4604280" cy="2547938"/>
          </a:xfrm>
        </p:spPr>
      </p:pic>
      <p:pic>
        <p:nvPicPr>
          <p:cNvPr id="15" name="Content Placeholder 14">
            <a:extLst>
              <a:ext uri="{FF2B5EF4-FFF2-40B4-BE49-F238E27FC236}">
                <a16:creationId xmlns:a16="http://schemas.microsoft.com/office/drawing/2014/main" id="{372E8112-7A54-F70A-FBBE-402608FF18DF}"/>
              </a:ext>
            </a:extLst>
          </p:cNvPr>
          <p:cNvPicPr>
            <a:picLocks noGrp="1" noChangeAspect="1"/>
          </p:cNvPicPr>
          <p:nvPr>
            <p:ph sz="half" idx="2"/>
          </p:nvPr>
        </p:nvPicPr>
        <p:blipFill>
          <a:blip r:embed="rId3"/>
          <a:stretch>
            <a:fillRect/>
          </a:stretch>
        </p:blipFill>
        <p:spPr>
          <a:xfrm>
            <a:off x="1319699" y="2155031"/>
            <a:ext cx="4588932" cy="2547937"/>
          </a:xfrm>
        </p:spPr>
      </p:pic>
      <p:pic>
        <p:nvPicPr>
          <p:cNvPr id="17" name="Picture 16">
            <a:extLst>
              <a:ext uri="{FF2B5EF4-FFF2-40B4-BE49-F238E27FC236}">
                <a16:creationId xmlns:a16="http://schemas.microsoft.com/office/drawing/2014/main" id="{1B73ACEF-C8A9-F85B-8493-A243CF1CC828}"/>
              </a:ext>
            </a:extLst>
          </p:cNvPr>
          <p:cNvPicPr>
            <a:picLocks noChangeAspect="1"/>
          </p:cNvPicPr>
          <p:nvPr/>
        </p:nvPicPr>
        <p:blipFill>
          <a:blip r:embed="rId4"/>
          <a:stretch>
            <a:fillRect/>
          </a:stretch>
        </p:blipFill>
        <p:spPr>
          <a:xfrm>
            <a:off x="1319699" y="4908481"/>
            <a:ext cx="4588932" cy="1532413"/>
          </a:xfrm>
          <a:prstGeom prst="rect">
            <a:avLst/>
          </a:prstGeom>
        </p:spPr>
      </p:pic>
      <p:pic>
        <p:nvPicPr>
          <p:cNvPr id="19" name="Picture 18">
            <a:extLst>
              <a:ext uri="{FF2B5EF4-FFF2-40B4-BE49-F238E27FC236}">
                <a16:creationId xmlns:a16="http://schemas.microsoft.com/office/drawing/2014/main" id="{8ADAB423-3E47-F8F4-0A6C-133E5447CC2E}"/>
              </a:ext>
            </a:extLst>
          </p:cNvPr>
          <p:cNvPicPr>
            <a:picLocks noChangeAspect="1"/>
          </p:cNvPicPr>
          <p:nvPr/>
        </p:nvPicPr>
        <p:blipFill>
          <a:blip r:embed="rId5"/>
          <a:stretch>
            <a:fillRect/>
          </a:stretch>
        </p:blipFill>
        <p:spPr>
          <a:xfrm>
            <a:off x="6534381" y="4827541"/>
            <a:ext cx="4604280" cy="1694292"/>
          </a:xfrm>
          <a:prstGeom prst="rect">
            <a:avLst/>
          </a:prstGeom>
        </p:spPr>
      </p:pic>
    </p:spTree>
    <p:extLst>
      <p:ext uri="{BB962C8B-B14F-4D97-AF65-F5344CB8AC3E}">
        <p14:creationId xmlns:p14="http://schemas.microsoft.com/office/powerpoint/2010/main" val="4280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DE56E-AB64-AC73-1298-CA64DE1EF912}"/>
              </a:ext>
            </a:extLst>
          </p:cNvPr>
          <p:cNvSpPr>
            <a:spLocks noGrp="1"/>
          </p:cNvSpPr>
          <p:nvPr>
            <p:ph type="title"/>
          </p:nvPr>
        </p:nvSpPr>
        <p:spPr>
          <a:xfrm>
            <a:off x="1143001" y="130558"/>
            <a:ext cx="9905998" cy="576262"/>
          </a:xfrm>
        </p:spPr>
        <p:txBody>
          <a:bodyPr>
            <a:normAutofit fontScale="90000"/>
          </a:bodyPr>
          <a:lstStyle/>
          <a:p>
            <a:r>
              <a:rPr lang="en-CA" dirty="0"/>
              <a:t>Stacking classifier and deep learning ml</a:t>
            </a:r>
          </a:p>
        </p:txBody>
      </p:sp>
      <p:sp>
        <p:nvSpPr>
          <p:cNvPr id="3" name="Text Placeholder 2">
            <a:extLst>
              <a:ext uri="{FF2B5EF4-FFF2-40B4-BE49-F238E27FC236}">
                <a16:creationId xmlns:a16="http://schemas.microsoft.com/office/drawing/2014/main" id="{1AAFA15F-896D-D49C-4502-64C1EDE7E4E3}"/>
              </a:ext>
            </a:extLst>
          </p:cNvPr>
          <p:cNvSpPr>
            <a:spLocks noGrp="1"/>
          </p:cNvSpPr>
          <p:nvPr>
            <p:ph type="body" idx="1"/>
          </p:nvPr>
        </p:nvSpPr>
        <p:spPr>
          <a:xfrm>
            <a:off x="451237" y="731212"/>
            <a:ext cx="4588931" cy="576262"/>
          </a:xfrm>
        </p:spPr>
        <p:txBody>
          <a:bodyPr/>
          <a:lstStyle/>
          <a:p>
            <a:r>
              <a:rPr lang="en-CA" dirty="0"/>
              <a:t>Stacking classifier</a:t>
            </a:r>
          </a:p>
        </p:txBody>
      </p:sp>
      <p:pic>
        <p:nvPicPr>
          <p:cNvPr id="8" name="Content Placeholder 7">
            <a:extLst>
              <a:ext uri="{FF2B5EF4-FFF2-40B4-BE49-F238E27FC236}">
                <a16:creationId xmlns:a16="http://schemas.microsoft.com/office/drawing/2014/main" id="{59A0D2D7-6F05-DFA7-A3F6-C2FE2C84E240}"/>
              </a:ext>
            </a:extLst>
          </p:cNvPr>
          <p:cNvPicPr>
            <a:picLocks noGrp="1" noChangeAspect="1"/>
          </p:cNvPicPr>
          <p:nvPr>
            <p:ph sz="half" idx="2"/>
          </p:nvPr>
        </p:nvPicPr>
        <p:blipFill>
          <a:blip r:embed="rId2"/>
          <a:stretch>
            <a:fillRect/>
          </a:stretch>
        </p:blipFill>
        <p:spPr>
          <a:xfrm>
            <a:off x="705679" y="4106026"/>
            <a:ext cx="3416060" cy="2547937"/>
          </a:xfrm>
        </p:spPr>
      </p:pic>
      <p:sp>
        <p:nvSpPr>
          <p:cNvPr id="5" name="Text Placeholder 4">
            <a:extLst>
              <a:ext uri="{FF2B5EF4-FFF2-40B4-BE49-F238E27FC236}">
                <a16:creationId xmlns:a16="http://schemas.microsoft.com/office/drawing/2014/main" id="{13AB4EC1-D04C-6544-1E80-90C9D9F74670}"/>
              </a:ext>
            </a:extLst>
          </p:cNvPr>
          <p:cNvSpPr>
            <a:spLocks noGrp="1"/>
          </p:cNvSpPr>
          <p:nvPr>
            <p:ph type="body" sz="quarter" idx="3"/>
          </p:nvPr>
        </p:nvSpPr>
        <p:spPr>
          <a:xfrm>
            <a:off x="5946208" y="703167"/>
            <a:ext cx="4992413" cy="576262"/>
          </a:xfrm>
        </p:spPr>
        <p:txBody>
          <a:bodyPr/>
          <a:lstStyle/>
          <a:p>
            <a:r>
              <a:rPr lang="en-CA" dirty="0"/>
              <a:t>Feedforward neural network</a:t>
            </a:r>
          </a:p>
        </p:txBody>
      </p:sp>
      <p:pic>
        <p:nvPicPr>
          <p:cNvPr id="10" name="Content Placeholder 9">
            <a:extLst>
              <a:ext uri="{FF2B5EF4-FFF2-40B4-BE49-F238E27FC236}">
                <a16:creationId xmlns:a16="http://schemas.microsoft.com/office/drawing/2014/main" id="{059115BF-4A47-046B-53C2-F059E1ED5289}"/>
              </a:ext>
            </a:extLst>
          </p:cNvPr>
          <p:cNvPicPr>
            <a:picLocks noGrp="1" noChangeAspect="1"/>
          </p:cNvPicPr>
          <p:nvPr>
            <p:ph sz="quarter" idx="4"/>
          </p:nvPr>
        </p:nvPicPr>
        <p:blipFill>
          <a:blip r:embed="rId3"/>
          <a:stretch>
            <a:fillRect/>
          </a:stretch>
        </p:blipFill>
        <p:spPr>
          <a:xfrm>
            <a:off x="6897379" y="4047215"/>
            <a:ext cx="3825260" cy="2606748"/>
          </a:xfrm>
        </p:spPr>
      </p:pic>
      <p:pic>
        <p:nvPicPr>
          <p:cNvPr id="12" name="Picture 11">
            <a:extLst>
              <a:ext uri="{FF2B5EF4-FFF2-40B4-BE49-F238E27FC236}">
                <a16:creationId xmlns:a16="http://schemas.microsoft.com/office/drawing/2014/main" id="{EF8C85F9-866F-6150-DD74-066A390177D9}"/>
              </a:ext>
            </a:extLst>
          </p:cNvPr>
          <p:cNvPicPr>
            <a:picLocks noChangeAspect="1"/>
          </p:cNvPicPr>
          <p:nvPr/>
        </p:nvPicPr>
        <p:blipFill>
          <a:blip r:embed="rId4"/>
          <a:stretch>
            <a:fillRect/>
          </a:stretch>
        </p:blipFill>
        <p:spPr>
          <a:xfrm>
            <a:off x="6897379" y="1331478"/>
            <a:ext cx="3825260" cy="2663687"/>
          </a:xfrm>
          <a:prstGeom prst="rect">
            <a:avLst/>
          </a:prstGeom>
        </p:spPr>
      </p:pic>
      <p:pic>
        <p:nvPicPr>
          <p:cNvPr id="14" name="Picture 13">
            <a:extLst>
              <a:ext uri="{FF2B5EF4-FFF2-40B4-BE49-F238E27FC236}">
                <a16:creationId xmlns:a16="http://schemas.microsoft.com/office/drawing/2014/main" id="{9524A448-2A1D-F6A9-8E61-9A44C20FE0F0}"/>
              </a:ext>
            </a:extLst>
          </p:cNvPr>
          <p:cNvPicPr>
            <a:picLocks noChangeAspect="1"/>
          </p:cNvPicPr>
          <p:nvPr/>
        </p:nvPicPr>
        <p:blipFill>
          <a:blip r:embed="rId5"/>
          <a:stretch>
            <a:fillRect/>
          </a:stretch>
        </p:blipFill>
        <p:spPr>
          <a:xfrm>
            <a:off x="705679" y="1344070"/>
            <a:ext cx="3416061" cy="2725359"/>
          </a:xfrm>
          <a:prstGeom prst="rect">
            <a:avLst/>
          </a:prstGeom>
        </p:spPr>
      </p:pic>
    </p:spTree>
    <p:extLst>
      <p:ext uri="{BB962C8B-B14F-4D97-AF65-F5344CB8AC3E}">
        <p14:creationId xmlns:p14="http://schemas.microsoft.com/office/powerpoint/2010/main" val="2666830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78768-DCE5-B840-2F90-2CA41BA5830B}"/>
              </a:ext>
            </a:extLst>
          </p:cNvPr>
          <p:cNvSpPr>
            <a:spLocks noGrp="1"/>
          </p:cNvSpPr>
          <p:nvPr>
            <p:ph type="title"/>
          </p:nvPr>
        </p:nvSpPr>
        <p:spPr>
          <a:xfrm>
            <a:off x="1141413" y="609600"/>
            <a:ext cx="9905998" cy="1208690"/>
          </a:xfrm>
        </p:spPr>
        <p:txBody>
          <a:bodyPr/>
          <a:lstStyle/>
          <a:p>
            <a:r>
              <a:rPr lang="en-CA" dirty="0"/>
              <a:t>MODEL PROPOSITION</a:t>
            </a:r>
          </a:p>
        </p:txBody>
      </p:sp>
      <p:sp>
        <p:nvSpPr>
          <p:cNvPr id="3" name="Content Placeholder 2">
            <a:extLst>
              <a:ext uri="{FF2B5EF4-FFF2-40B4-BE49-F238E27FC236}">
                <a16:creationId xmlns:a16="http://schemas.microsoft.com/office/drawing/2014/main" id="{9829B440-7E66-24E6-9F9E-E66F9EBAE1C7}"/>
              </a:ext>
            </a:extLst>
          </p:cNvPr>
          <p:cNvSpPr>
            <a:spLocks noGrp="1"/>
          </p:cNvSpPr>
          <p:nvPr>
            <p:ph idx="1"/>
          </p:nvPr>
        </p:nvSpPr>
        <p:spPr>
          <a:xfrm>
            <a:off x="1141413" y="2007477"/>
            <a:ext cx="9905998" cy="3783724"/>
          </a:xfrm>
        </p:spPr>
        <p:txBody>
          <a:bodyPr>
            <a:normAutofit fontScale="92500" lnSpcReduction="20000"/>
          </a:bodyPr>
          <a:lstStyle/>
          <a:p>
            <a:pPr algn="l"/>
            <a:r>
              <a:rPr lang="en-US" b="0" i="0" dirty="0">
                <a:solidFill>
                  <a:srgbClr val="D1D5DB"/>
                </a:solidFill>
                <a:effectLst/>
                <a:latin typeface="Söhne"/>
              </a:rPr>
              <a:t>Based on the results, XGBoost after hyperparameter tuning and the Neural Network gave similar performance, with the Neural Network having a slightly better accuracy. However, there's more to model selection than just accuracy. Here are some criteria to consider:</a:t>
            </a:r>
          </a:p>
          <a:p>
            <a:pPr algn="l">
              <a:buFont typeface="Arial" panose="020B0604020202020204" pitchFamily="34" charset="0"/>
              <a:buChar char="•"/>
            </a:pPr>
            <a:r>
              <a:rPr lang="en-US" b="1" i="0" dirty="0">
                <a:solidFill>
                  <a:srgbClr val="D1D5DB"/>
                </a:solidFill>
                <a:effectLst/>
                <a:latin typeface="Söhne"/>
              </a:rPr>
              <a:t>Interpretability</a:t>
            </a:r>
            <a:r>
              <a:rPr lang="en-US" b="0" i="0" dirty="0">
                <a:solidFill>
                  <a:srgbClr val="D1D5DB"/>
                </a:solidFill>
                <a:effectLst/>
                <a:latin typeface="Söhne"/>
              </a:rPr>
              <a:t>: Explanation to non-technical stakeholders, XGBoost might be preferable due to its inherent feature importance interpretation.</a:t>
            </a:r>
          </a:p>
          <a:p>
            <a:pPr algn="l">
              <a:buFont typeface="Arial" panose="020B0604020202020204" pitchFamily="34" charset="0"/>
              <a:buChar char="•"/>
            </a:pPr>
            <a:r>
              <a:rPr lang="en-US" b="1" i="0" dirty="0">
                <a:solidFill>
                  <a:srgbClr val="D1D5DB"/>
                </a:solidFill>
                <a:effectLst/>
                <a:latin typeface="Söhne"/>
              </a:rPr>
              <a:t>Operational considerations</a:t>
            </a:r>
            <a:r>
              <a:rPr lang="en-US" b="0" i="0" dirty="0">
                <a:solidFill>
                  <a:srgbClr val="D1D5DB"/>
                </a:solidFill>
                <a:effectLst/>
                <a:latin typeface="Söhne"/>
              </a:rPr>
              <a:t>: Neural networks can sometimes be slower and more resource-intensive to deploy, especially with deeper architectures.</a:t>
            </a:r>
          </a:p>
          <a:p>
            <a:pPr algn="l">
              <a:buFont typeface="Arial" panose="020B0604020202020204" pitchFamily="34" charset="0"/>
              <a:buChar char="•"/>
            </a:pPr>
            <a:r>
              <a:rPr lang="en-US" b="1" i="0" dirty="0">
                <a:solidFill>
                  <a:srgbClr val="D1D5DB"/>
                </a:solidFill>
                <a:effectLst/>
                <a:latin typeface="Söhne"/>
              </a:rPr>
              <a:t>Generalization to new data</a:t>
            </a:r>
            <a:r>
              <a:rPr lang="en-US" b="0" i="0" dirty="0">
                <a:solidFill>
                  <a:srgbClr val="D1D5DB"/>
                </a:solidFill>
                <a:effectLst/>
                <a:latin typeface="Söhne"/>
              </a:rPr>
              <a:t>: It's essential to ensure that the model isn't just fitting well to the test set but is also expected to perform well on entirely new data.</a:t>
            </a:r>
          </a:p>
          <a:p>
            <a:pPr algn="l"/>
            <a:r>
              <a:rPr lang="en-US" b="0" i="0" dirty="0">
                <a:solidFill>
                  <a:srgbClr val="D1D5DB"/>
                </a:solidFill>
                <a:effectLst/>
                <a:latin typeface="Söhne"/>
              </a:rPr>
              <a:t>Considering the above, while the Neural Network may have given slightly better results, XGBoost (especially after hyperparameter tuning) is a robust, interpretable, and efficient model that might be more suitable for business applications in this context.</a:t>
            </a:r>
          </a:p>
          <a:p>
            <a:endParaRPr lang="en-CA" dirty="0"/>
          </a:p>
        </p:txBody>
      </p:sp>
    </p:spTree>
    <p:extLst>
      <p:ext uri="{BB962C8B-B14F-4D97-AF65-F5344CB8AC3E}">
        <p14:creationId xmlns:p14="http://schemas.microsoft.com/office/powerpoint/2010/main" val="2056698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B67FF-681F-C7A8-8831-D59DDCC49D9C}"/>
              </a:ext>
            </a:extLst>
          </p:cNvPr>
          <p:cNvSpPr>
            <a:spLocks noGrp="1"/>
          </p:cNvSpPr>
          <p:nvPr>
            <p:ph type="title"/>
          </p:nvPr>
        </p:nvSpPr>
        <p:spPr>
          <a:xfrm>
            <a:off x="1143001" y="956441"/>
            <a:ext cx="9905998" cy="725214"/>
          </a:xfrm>
        </p:spPr>
        <p:txBody>
          <a:bodyPr/>
          <a:lstStyle/>
          <a:p>
            <a:r>
              <a:rPr lang="en-CA" dirty="0"/>
              <a:t>How to further improve the model?</a:t>
            </a:r>
          </a:p>
        </p:txBody>
      </p:sp>
      <p:sp>
        <p:nvSpPr>
          <p:cNvPr id="3" name="TextBox 2">
            <a:extLst>
              <a:ext uri="{FF2B5EF4-FFF2-40B4-BE49-F238E27FC236}">
                <a16:creationId xmlns:a16="http://schemas.microsoft.com/office/drawing/2014/main" id="{D886A1B6-4164-D8AC-BD86-6FC4D3A09B53}"/>
              </a:ext>
            </a:extLst>
          </p:cNvPr>
          <p:cNvSpPr txBox="1"/>
          <p:nvPr/>
        </p:nvSpPr>
        <p:spPr>
          <a:xfrm>
            <a:off x="1277009" y="2795752"/>
            <a:ext cx="9858704" cy="1200329"/>
          </a:xfrm>
          <a:prstGeom prst="rect">
            <a:avLst/>
          </a:prstGeom>
          <a:noFill/>
        </p:spPr>
        <p:txBody>
          <a:bodyPr wrap="square" rtlCol="0">
            <a:spAutoFit/>
          </a:bodyPr>
          <a:lstStyle/>
          <a:p>
            <a:pPr marL="285750" indent="-285750">
              <a:buFontTx/>
              <a:buChar char="-"/>
            </a:pPr>
            <a:r>
              <a:rPr lang="en-US" b="0" i="0" dirty="0">
                <a:solidFill>
                  <a:srgbClr val="D1D5DB"/>
                </a:solidFill>
                <a:effectLst/>
                <a:latin typeface="Söhne"/>
              </a:rPr>
              <a:t>gathering more data, </a:t>
            </a:r>
          </a:p>
          <a:p>
            <a:pPr marL="285750" indent="-285750">
              <a:buFontTx/>
              <a:buChar char="-"/>
            </a:pPr>
            <a:r>
              <a:rPr lang="en-US" b="0" i="0" dirty="0">
                <a:solidFill>
                  <a:srgbClr val="D1D5DB"/>
                </a:solidFill>
                <a:effectLst/>
                <a:latin typeface="Söhne"/>
              </a:rPr>
              <a:t>trying more advanced ensemble techniques</a:t>
            </a:r>
          </a:p>
          <a:p>
            <a:pPr marL="285750" indent="-285750">
              <a:buFontTx/>
              <a:buChar char="-"/>
            </a:pPr>
            <a:r>
              <a:rPr lang="en-US" b="0" i="0" dirty="0">
                <a:solidFill>
                  <a:srgbClr val="D1D5DB"/>
                </a:solidFill>
                <a:effectLst/>
                <a:latin typeface="Söhne"/>
              </a:rPr>
              <a:t>diving deeper into domain-specific feature engineering.</a:t>
            </a:r>
          </a:p>
          <a:p>
            <a:pPr marL="285750" indent="-285750">
              <a:buFontTx/>
              <a:buChar char="-"/>
            </a:pPr>
            <a:r>
              <a:rPr lang="en-US" dirty="0">
                <a:solidFill>
                  <a:srgbClr val="D1D5DB"/>
                </a:solidFill>
                <a:latin typeface="Söhne"/>
              </a:rPr>
              <a:t>Testing out more models.</a:t>
            </a:r>
            <a:endParaRPr lang="en-CA" dirty="0"/>
          </a:p>
        </p:txBody>
      </p:sp>
    </p:spTree>
    <p:extLst>
      <p:ext uri="{BB962C8B-B14F-4D97-AF65-F5344CB8AC3E}">
        <p14:creationId xmlns:p14="http://schemas.microsoft.com/office/powerpoint/2010/main" val="2622146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77304-0D0A-8521-F3D4-2F874D30C23D}"/>
              </a:ext>
            </a:extLst>
          </p:cNvPr>
          <p:cNvSpPr>
            <a:spLocks noGrp="1"/>
          </p:cNvSpPr>
          <p:nvPr>
            <p:ph type="title"/>
          </p:nvPr>
        </p:nvSpPr>
        <p:spPr>
          <a:xfrm>
            <a:off x="1143001" y="220718"/>
            <a:ext cx="9905998" cy="536027"/>
          </a:xfrm>
        </p:spPr>
        <p:txBody>
          <a:bodyPr>
            <a:normAutofit fontScale="90000"/>
          </a:bodyPr>
          <a:lstStyle/>
          <a:p>
            <a:pPr algn="ctr"/>
            <a:r>
              <a:rPr lang="en-CA" b="1" u="sng" dirty="0"/>
              <a:t>Business application</a:t>
            </a:r>
          </a:p>
        </p:txBody>
      </p:sp>
      <p:sp>
        <p:nvSpPr>
          <p:cNvPr id="3" name="TextBox 2">
            <a:extLst>
              <a:ext uri="{FF2B5EF4-FFF2-40B4-BE49-F238E27FC236}">
                <a16:creationId xmlns:a16="http://schemas.microsoft.com/office/drawing/2014/main" id="{1216EA9B-6A05-5398-FC15-ECA1F3E901A0}"/>
              </a:ext>
            </a:extLst>
          </p:cNvPr>
          <p:cNvSpPr txBox="1"/>
          <p:nvPr/>
        </p:nvSpPr>
        <p:spPr>
          <a:xfrm>
            <a:off x="1229709" y="948690"/>
            <a:ext cx="10047890" cy="5909310"/>
          </a:xfrm>
          <a:prstGeom prst="rect">
            <a:avLst/>
          </a:prstGeom>
          <a:noFill/>
        </p:spPr>
        <p:txBody>
          <a:bodyPr wrap="square" rtlCol="0">
            <a:spAutoFit/>
          </a:bodyPr>
          <a:lstStyle/>
          <a:p>
            <a:pPr algn="l"/>
            <a:r>
              <a:rPr lang="en-US" b="1" i="0" dirty="0">
                <a:solidFill>
                  <a:srgbClr val="D1D5DB"/>
                </a:solidFill>
                <a:effectLst/>
                <a:latin typeface="Söhne"/>
              </a:rPr>
              <a:t>a. Strategic Betting</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The model can be used by individuals or entities involved in sports betting to make more informed decisions and increase their chances of placing successful bets.</a:t>
            </a:r>
          </a:p>
          <a:p>
            <a:pPr algn="l"/>
            <a:r>
              <a:rPr lang="en-US" b="1" i="0" dirty="0">
                <a:solidFill>
                  <a:srgbClr val="D1D5DB"/>
                </a:solidFill>
                <a:effectLst/>
                <a:latin typeface="Söhne"/>
              </a:rPr>
              <a:t>b. Content Creation</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Media houses and sports analysts can use the model's predictions and insights to create engaging content for UFC fans.</a:t>
            </a:r>
          </a:p>
          <a:p>
            <a:pPr algn="l"/>
            <a:r>
              <a:rPr lang="en-US" b="1" i="0" dirty="0">
                <a:solidFill>
                  <a:srgbClr val="D1D5DB"/>
                </a:solidFill>
                <a:effectLst/>
                <a:latin typeface="Söhne"/>
              </a:rPr>
              <a:t>c. Fan Engagement</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Predictions and insights can be leveraged in mobile apps or websites to engage fans by letting them see and possibly participate in predicting fight outcomes.</a:t>
            </a:r>
          </a:p>
          <a:p>
            <a:pPr algn="l"/>
            <a:r>
              <a:rPr lang="en-US" b="1" i="0" dirty="0">
                <a:solidFill>
                  <a:srgbClr val="D1D5DB"/>
                </a:solidFill>
                <a:effectLst/>
                <a:latin typeface="Söhne"/>
              </a:rPr>
              <a:t>d. Event Planning</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Event organizers can use the model to anticipate outcomes and accordingly plan marketing and promotional activities.</a:t>
            </a:r>
          </a:p>
          <a:p>
            <a:pPr algn="l"/>
            <a:r>
              <a:rPr lang="en-US" b="1" i="0" dirty="0">
                <a:solidFill>
                  <a:srgbClr val="D1D5DB"/>
                </a:solidFill>
                <a:effectLst/>
                <a:latin typeface="Söhne"/>
              </a:rPr>
              <a:t>e. Growth Opportunities</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UFC trainers and coaches can utilize model insights to focus on areas where fighters are weak, potentially increasing their chances in future fights.</a:t>
            </a:r>
          </a:p>
          <a:p>
            <a:pPr algn="l"/>
            <a:r>
              <a:rPr lang="en-US" b="1" i="0" dirty="0">
                <a:solidFill>
                  <a:srgbClr val="D1D5DB"/>
                </a:solidFill>
                <a:effectLst/>
                <a:latin typeface="Söhne"/>
              </a:rPr>
              <a:t>f. Sponsorship and Advertising</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Brands can use the model to identify potential winning fighters to sponsor or to decide on advertising slots based on expected fight outcomes.</a:t>
            </a:r>
          </a:p>
          <a:p>
            <a:pPr algn="l">
              <a:buFont typeface="Arial" panose="020B0604020202020204" pitchFamily="34" charset="0"/>
              <a:buChar char="•"/>
            </a:pPr>
            <a:endParaRPr lang="en-US" b="0" i="0" dirty="0">
              <a:solidFill>
                <a:srgbClr val="D1D5DB"/>
              </a:solidFill>
              <a:effectLst/>
              <a:latin typeface="Söhne"/>
            </a:endParaRPr>
          </a:p>
          <a:p>
            <a:br>
              <a:rPr lang="en-US" dirty="0"/>
            </a:br>
            <a:endParaRPr lang="en-CA" dirty="0"/>
          </a:p>
        </p:txBody>
      </p:sp>
    </p:spTree>
    <p:extLst>
      <p:ext uri="{BB962C8B-B14F-4D97-AF65-F5344CB8AC3E}">
        <p14:creationId xmlns:p14="http://schemas.microsoft.com/office/powerpoint/2010/main" val="3952253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3F856-5DB2-8CEA-B72A-74CEE83CE474}"/>
              </a:ext>
            </a:extLst>
          </p:cNvPr>
          <p:cNvSpPr>
            <a:spLocks noGrp="1"/>
          </p:cNvSpPr>
          <p:nvPr>
            <p:ph type="ctrTitle"/>
          </p:nvPr>
        </p:nvSpPr>
        <p:spPr/>
        <p:txBody>
          <a:bodyPr/>
          <a:lstStyle/>
          <a:p>
            <a:r>
              <a:rPr lang="en-CA" dirty="0"/>
              <a:t>Thank you</a:t>
            </a:r>
          </a:p>
        </p:txBody>
      </p:sp>
    </p:spTree>
    <p:extLst>
      <p:ext uri="{BB962C8B-B14F-4D97-AF65-F5344CB8AC3E}">
        <p14:creationId xmlns:p14="http://schemas.microsoft.com/office/powerpoint/2010/main" val="2526007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CFED0-BBBC-099C-7AF2-3C087B520C14}"/>
              </a:ext>
            </a:extLst>
          </p:cNvPr>
          <p:cNvSpPr>
            <a:spLocks noGrp="1"/>
          </p:cNvSpPr>
          <p:nvPr>
            <p:ph type="title"/>
          </p:nvPr>
        </p:nvSpPr>
        <p:spPr>
          <a:xfrm>
            <a:off x="1141405" y="1152197"/>
            <a:ext cx="3549121" cy="831630"/>
          </a:xfrm>
        </p:spPr>
        <p:txBody>
          <a:bodyPr/>
          <a:lstStyle/>
          <a:p>
            <a:pPr algn="ctr"/>
            <a:r>
              <a:rPr lang="en-CA" b="1" dirty="0"/>
              <a:t>Brief introduction</a:t>
            </a:r>
          </a:p>
        </p:txBody>
      </p:sp>
      <p:sp>
        <p:nvSpPr>
          <p:cNvPr id="3" name="Content Placeholder 2">
            <a:extLst>
              <a:ext uri="{FF2B5EF4-FFF2-40B4-BE49-F238E27FC236}">
                <a16:creationId xmlns:a16="http://schemas.microsoft.com/office/drawing/2014/main" id="{53168127-0A56-B25D-4A0F-38D2E528E9B7}"/>
              </a:ext>
            </a:extLst>
          </p:cNvPr>
          <p:cNvSpPr>
            <a:spLocks noGrp="1"/>
          </p:cNvSpPr>
          <p:nvPr>
            <p:ph idx="1"/>
          </p:nvPr>
        </p:nvSpPr>
        <p:spPr>
          <a:xfrm>
            <a:off x="5103812" y="493986"/>
            <a:ext cx="5943601" cy="5864773"/>
          </a:xfrm>
        </p:spPr>
        <p:txBody>
          <a:bodyPr>
            <a:normAutofit fontScale="92500" lnSpcReduction="10000"/>
          </a:bodyPr>
          <a:lstStyle/>
          <a:p>
            <a:pPr algn="l"/>
            <a:r>
              <a:rPr lang="en-US" b="1" i="0" u="sng" dirty="0">
                <a:solidFill>
                  <a:srgbClr val="D1D5DB"/>
                </a:solidFill>
                <a:effectLst/>
                <a:latin typeface="Söhne"/>
              </a:rPr>
              <a:t>Introduction</a:t>
            </a:r>
            <a:r>
              <a:rPr lang="en-US" b="0" i="0" dirty="0">
                <a:solidFill>
                  <a:srgbClr val="D1D5DB"/>
                </a:solidFill>
                <a:effectLst/>
                <a:latin typeface="Söhne"/>
              </a:rPr>
              <a:t>: The Ultimate Fighting Championship (UFC) is a premier Mixed Martial Arts (MMA) organization that showcases top-ranked fighters in combat sports. As the popularity of the UFC has surged, so has the importance of using data analytics and machine learning to gain a competitive edge.</a:t>
            </a:r>
          </a:p>
          <a:p>
            <a:pPr algn="l"/>
            <a:r>
              <a:rPr lang="en-US" b="1" i="0" u="sng" dirty="0">
                <a:solidFill>
                  <a:srgbClr val="D1D5DB"/>
                </a:solidFill>
                <a:effectLst/>
                <a:latin typeface="Söhne"/>
              </a:rPr>
              <a:t>Objective</a:t>
            </a:r>
            <a:r>
              <a:rPr lang="en-US" b="0" i="0" dirty="0">
                <a:solidFill>
                  <a:srgbClr val="D1D5DB"/>
                </a:solidFill>
                <a:effectLst/>
                <a:latin typeface="Söhne"/>
              </a:rPr>
              <a:t>: Our aim is to harness the power of data science to:</a:t>
            </a:r>
          </a:p>
          <a:p>
            <a:pPr algn="l">
              <a:buFont typeface="+mj-lt"/>
              <a:buAutoNum type="arabicPeriod"/>
            </a:pPr>
            <a:r>
              <a:rPr lang="en-US" b="0" i="0" dirty="0">
                <a:solidFill>
                  <a:srgbClr val="D1D5DB"/>
                </a:solidFill>
                <a:effectLst/>
                <a:latin typeface="Söhne"/>
              </a:rPr>
              <a:t>Understand the key factors that contribute to a fighter's success in the octagon.</a:t>
            </a:r>
          </a:p>
          <a:p>
            <a:pPr algn="l">
              <a:buFont typeface="+mj-lt"/>
              <a:buAutoNum type="arabicPeriod"/>
            </a:pPr>
            <a:r>
              <a:rPr lang="en-US" b="0" i="0" dirty="0">
                <a:solidFill>
                  <a:srgbClr val="D1D5DB"/>
                </a:solidFill>
                <a:effectLst/>
                <a:latin typeface="Söhne"/>
              </a:rPr>
              <a:t>Develop machine learning models to predict fight outcomes based on historical data and fighter metrics.</a:t>
            </a:r>
          </a:p>
          <a:p>
            <a:pPr algn="l">
              <a:buFont typeface="+mj-lt"/>
              <a:buAutoNum type="arabicPeriod"/>
            </a:pPr>
            <a:r>
              <a:rPr lang="en-US" dirty="0">
                <a:solidFill>
                  <a:srgbClr val="D1D5DB"/>
                </a:solidFill>
                <a:effectLst/>
                <a:latin typeface="Söhne"/>
              </a:rPr>
              <a:t>Provide key insights to stakeholders.</a:t>
            </a:r>
          </a:p>
          <a:p>
            <a:pPr algn="l">
              <a:buFont typeface="+mj-lt"/>
              <a:buAutoNum type="arabicPeriod"/>
            </a:pPr>
            <a:endParaRPr lang="en-US" b="0" i="0" dirty="0">
              <a:solidFill>
                <a:srgbClr val="D1D5DB"/>
              </a:solidFill>
              <a:effectLst/>
              <a:latin typeface="Söhne"/>
            </a:endParaRPr>
          </a:p>
          <a:p>
            <a:pPr marL="0" indent="0" algn="l">
              <a:buNone/>
            </a:pPr>
            <a:r>
              <a:rPr lang="en-US" b="0" i="0" dirty="0">
                <a:solidFill>
                  <a:srgbClr val="D1D5DB"/>
                </a:solidFill>
                <a:effectLst/>
                <a:latin typeface="Söhne"/>
              </a:rPr>
              <a:t>By achieving this objective, we not only delve deep into the intricate dynamics of MMA but also demonstrate the applicability of data-driven decision-making in sports analytics.</a:t>
            </a:r>
          </a:p>
          <a:p>
            <a:endParaRPr lang="en-CA" dirty="0"/>
          </a:p>
        </p:txBody>
      </p:sp>
      <p:sp>
        <p:nvSpPr>
          <p:cNvPr id="4" name="Text Placeholder 3">
            <a:extLst>
              <a:ext uri="{FF2B5EF4-FFF2-40B4-BE49-F238E27FC236}">
                <a16:creationId xmlns:a16="http://schemas.microsoft.com/office/drawing/2014/main" id="{981F427D-D275-49BD-0FF5-2C6DC1C33D84}"/>
              </a:ext>
            </a:extLst>
          </p:cNvPr>
          <p:cNvSpPr>
            <a:spLocks noGrp="1"/>
          </p:cNvSpPr>
          <p:nvPr>
            <p:ph type="body" sz="half" idx="2"/>
          </p:nvPr>
        </p:nvSpPr>
        <p:spPr>
          <a:xfrm>
            <a:off x="1141407" y="1983827"/>
            <a:ext cx="3549121" cy="980090"/>
          </a:xfrm>
        </p:spPr>
        <p:txBody>
          <a:bodyPr/>
          <a:lstStyle/>
          <a:p>
            <a:pPr algn="ctr"/>
            <a:r>
              <a:rPr lang="en-CA" b="1" dirty="0"/>
              <a:t>What is the ufc?</a:t>
            </a:r>
          </a:p>
        </p:txBody>
      </p:sp>
      <p:pic>
        <p:nvPicPr>
          <p:cNvPr id="6" name="Picture 5">
            <a:extLst>
              <a:ext uri="{FF2B5EF4-FFF2-40B4-BE49-F238E27FC236}">
                <a16:creationId xmlns:a16="http://schemas.microsoft.com/office/drawing/2014/main" id="{98A74775-4CB0-79B1-D734-2886C7BBFFC7}"/>
              </a:ext>
            </a:extLst>
          </p:cNvPr>
          <p:cNvPicPr>
            <a:picLocks noChangeAspect="1"/>
          </p:cNvPicPr>
          <p:nvPr/>
        </p:nvPicPr>
        <p:blipFill>
          <a:blip r:embed="rId2"/>
          <a:stretch>
            <a:fillRect/>
          </a:stretch>
        </p:blipFill>
        <p:spPr>
          <a:xfrm>
            <a:off x="1496569" y="2747800"/>
            <a:ext cx="2838791" cy="2292568"/>
          </a:xfrm>
          <a:prstGeom prst="rect">
            <a:avLst/>
          </a:prstGeom>
        </p:spPr>
      </p:pic>
    </p:spTree>
    <p:extLst>
      <p:ext uri="{BB962C8B-B14F-4D97-AF65-F5344CB8AC3E}">
        <p14:creationId xmlns:p14="http://schemas.microsoft.com/office/powerpoint/2010/main" val="666039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03557D-E4CC-0C86-0F92-20DA9E8C1B92}"/>
              </a:ext>
            </a:extLst>
          </p:cNvPr>
          <p:cNvSpPr>
            <a:spLocks noGrp="1"/>
          </p:cNvSpPr>
          <p:nvPr>
            <p:ph type="title"/>
          </p:nvPr>
        </p:nvSpPr>
        <p:spPr>
          <a:xfrm>
            <a:off x="1020971" y="893379"/>
            <a:ext cx="3549121" cy="680546"/>
          </a:xfrm>
        </p:spPr>
        <p:txBody>
          <a:bodyPr/>
          <a:lstStyle/>
          <a:p>
            <a:pPr algn="ctr"/>
            <a:r>
              <a:rPr lang="en-CA" b="1" u="sng" dirty="0"/>
              <a:t>wHY THE UFC?</a:t>
            </a:r>
          </a:p>
        </p:txBody>
      </p:sp>
      <p:pic>
        <p:nvPicPr>
          <p:cNvPr id="11" name="Content Placeholder 10">
            <a:extLst>
              <a:ext uri="{FF2B5EF4-FFF2-40B4-BE49-F238E27FC236}">
                <a16:creationId xmlns:a16="http://schemas.microsoft.com/office/drawing/2014/main" id="{8576EE28-60EF-6C37-CCEF-120386659AC0}"/>
              </a:ext>
            </a:extLst>
          </p:cNvPr>
          <p:cNvPicPr>
            <a:picLocks noGrp="1" noChangeAspect="1"/>
          </p:cNvPicPr>
          <p:nvPr>
            <p:ph idx="1"/>
          </p:nvPr>
        </p:nvPicPr>
        <p:blipFill>
          <a:blip r:embed="rId3"/>
          <a:stretch>
            <a:fillRect/>
          </a:stretch>
        </p:blipFill>
        <p:spPr>
          <a:xfrm>
            <a:off x="735724" y="1659617"/>
            <a:ext cx="4119617" cy="3469432"/>
          </a:xfrm>
        </p:spPr>
      </p:pic>
      <p:sp>
        <p:nvSpPr>
          <p:cNvPr id="7" name="Text Placeholder 6">
            <a:extLst>
              <a:ext uri="{FF2B5EF4-FFF2-40B4-BE49-F238E27FC236}">
                <a16:creationId xmlns:a16="http://schemas.microsoft.com/office/drawing/2014/main" id="{EB1D2871-9532-B09C-DD8E-22BD90995614}"/>
              </a:ext>
            </a:extLst>
          </p:cNvPr>
          <p:cNvSpPr>
            <a:spLocks noGrp="1"/>
          </p:cNvSpPr>
          <p:nvPr>
            <p:ph type="body" sz="half" idx="2"/>
          </p:nvPr>
        </p:nvSpPr>
        <p:spPr>
          <a:xfrm>
            <a:off x="5055038" y="893379"/>
            <a:ext cx="6516852" cy="5202621"/>
          </a:xfrm>
        </p:spPr>
        <p:txBody>
          <a:bodyPr>
            <a:normAutofit lnSpcReduction="10000"/>
          </a:bodyPr>
          <a:lstStyle/>
          <a:p>
            <a:pPr algn="l"/>
            <a:r>
              <a:rPr lang="en-US" sz="2800" b="1" i="0" dirty="0">
                <a:solidFill>
                  <a:srgbClr val="D1D5DB"/>
                </a:solidFill>
                <a:effectLst/>
                <a:latin typeface="Söhne"/>
              </a:rPr>
              <a:t>Why the UFC? - A Multifaceted Perspective</a:t>
            </a:r>
            <a:endParaRPr lang="en-US" sz="2800" b="0" i="0" dirty="0">
              <a:solidFill>
                <a:srgbClr val="D1D5DB"/>
              </a:solidFill>
              <a:effectLst/>
              <a:latin typeface="Söhne"/>
            </a:endParaRPr>
          </a:p>
          <a:p>
            <a:pPr algn="l"/>
            <a:r>
              <a:rPr lang="en-US" sz="2800" b="0" i="0" dirty="0">
                <a:solidFill>
                  <a:srgbClr val="D1D5DB"/>
                </a:solidFill>
                <a:effectLst/>
                <a:latin typeface="Söhne"/>
              </a:rPr>
              <a:t>The Ultimate Fighting Championship (UFC) is more than just a combat sport; it's a global brand with multifaceted implications. Here's why I chose the UFC:</a:t>
            </a:r>
          </a:p>
          <a:p>
            <a:pPr algn="l">
              <a:buFont typeface="+mj-lt"/>
              <a:buAutoNum type="arabicPeriod"/>
            </a:pPr>
            <a:r>
              <a:rPr lang="en-US" sz="2800" b="1" i="0" dirty="0">
                <a:solidFill>
                  <a:srgbClr val="D1D5DB"/>
                </a:solidFill>
                <a:effectLst/>
                <a:latin typeface="Söhne"/>
              </a:rPr>
              <a:t>Strategic Betting</a:t>
            </a: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Content Creation</a:t>
            </a:r>
            <a:endParaRPr lang="en-US" sz="2800" b="0" i="0" dirty="0">
              <a:solidFill>
                <a:srgbClr val="D1D5DB"/>
              </a:solidFill>
              <a:effectLst/>
              <a:latin typeface="Söhne"/>
            </a:endParaRPr>
          </a:p>
          <a:p>
            <a:pPr algn="l">
              <a:buFont typeface="+mj-lt"/>
              <a:buAutoNum type="arabicPeriod"/>
            </a:pPr>
            <a:r>
              <a:rPr lang="en-US" sz="2800" b="1" i="0" dirty="0">
                <a:effectLst/>
                <a:latin typeface="Söhne"/>
              </a:rPr>
              <a:t>Growing Influence</a:t>
            </a: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Event Planning</a:t>
            </a:r>
            <a:endParaRPr lang="en-US" sz="2800" b="0" i="0" dirty="0">
              <a:solidFill>
                <a:srgbClr val="D1D5DB"/>
              </a:solidFill>
              <a:effectLst/>
              <a:latin typeface="Söhne"/>
            </a:endParaRPr>
          </a:p>
          <a:p>
            <a:pPr algn="l">
              <a:buFont typeface="+mj-lt"/>
              <a:buAutoNum type="arabicPeriod"/>
            </a:pPr>
            <a:r>
              <a:rPr lang="en-US" sz="2800" b="1" i="0" dirty="0">
                <a:solidFill>
                  <a:srgbClr val="D1D5DB"/>
                </a:solidFill>
                <a:effectLst/>
                <a:latin typeface="Söhne"/>
              </a:rPr>
              <a:t>Growth Opportunities</a:t>
            </a:r>
            <a:endParaRPr lang="en-US" sz="2800" b="0" i="0" dirty="0">
              <a:solidFill>
                <a:srgbClr val="D1D5DB"/>
              </a:solidFill>
              <a:effectLst/>
              <a:latin typeface="Söhne"/>
            </a:endParaRPr>
          </a:p>
          <a:p>
            <a:endParaRPr lang="en-CA" dirty="0"/>
          </a:p>
        </p:txBody>
      </p:sp>
      <p:sp>
        <p:nvSpPr>
          <p:cNvPr id="12" name="TextBox 11">
            <a:extLst>
              <a:ext uri="{FF2B5EF4-FFF2-40B4-BE49-F238E27FC236}">
                <a16:creationId xmlns:a16="http://schemas.microsoft.com/office/drawing/2014/main" id="{3129FE5F-5FBD-35F5-30AE-697B91BF8CA2}"/>
              </a:ext>
            </a:extLst>
          </p:cNvPr>
          <p:cNvSpPr txBox="1"/>
          <p:nvPr/>
        </p:nvSpPr>
        <p:spPr>
          <a:xfrm>
            <a:off x="1292772" y="5202621"/>
            <a:ext cx="2785242" cy="415498"/>
          </a:xfrm>
          <a:prstGeom prst="rect">
            <a:avLst/>
          </a:prstGeom>
          <a:noFill/>
        </p:spPr>
        <p:txBody>
          <a:bodyPr wrap="square" rtlCol="0">
            <a:spAutoFit/>
          </a:bodyPr>
          <a:lstStyle/>
          <a:p>
            <a:pPr algn="ctr"/>
            <a:r>
              <a:rPr lang="en-CA" sz="1050" dirty="0"/>
              <a:t>Dana White</a:t>
            </a:r>
          </a:p>
          <a:p>
            <a:pPr algn="ctr"/>
            <a:r>
              <a:rPr lang="en-CA" sz="1050" dirty="0"/>
              <a:t>President of the UFC</a:t>
            </a:r>
          </a:p>
        </p:txBody>
      </p:sp>
    </p:spTree>
    <p:extLst>
      <p:ext uri="{BB962C8B-B14F-4D97-AF65-F5344CB8AC3E}">
        <p14:creationId xmlns:p14="http://schemas.microsoft.com/office/powerpoint/2010/main" val="1805236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BF28E-846F-5BA5-2A6D-AEBD83799592}"/>
              </a:ext>
            </a:extLst>
          </p:cNvPr>
          <p:cNvSpPr>
            <a:spLocks noGrp="1"/>
          </p:cNvSpPr>
          <p:nvPr>
            <p:ph type="title"/>
          </p:nvPr>
        </p:nvSpPr>
        <p:spPr>
          <a:xfrm>
            <a:off x="311093" y="239111"/>
            <a:ext cx="3549121" cy="1371600"/>
          </a:xfrm>
        </p:spPr>
        <p:txBody>
          <a:bodyPr/>
          <a:lstStyle/>
          <a:p>
            <a:r>
              <a:rPr lang="en-CA" dirty="0"/>
              <a:t>Data sets used </a:t>
            </a:r>
          </a:p>
        </p:txBody>
      </p:sp>
      <p:pic>
        <p:nvPicPr>
          <p:cNvPr id="6" name="Content Placeholder 5">
            <a:extLst>
              <a:ext uri="{FF2B5EF4-FFF2-40B4-BE49-F238E27FC236}">
                <a16:creationId xmlns:a16="http://schemas.microsoft.com/office/drawing/2014/main" id="{1D368518-784C-8F9C-832E-8B9074F35CCA}"/>
              </a:ext>
            </a:extLst>
          </p:cNvPr>
          <p:cNvPicPr>
            <a:picLocks noGrp="1" noChangeAspect="1"/>
          </p:cNvPicPr>
          <p:nvPr>
            <p:ph idx="1"/>
          </p:nvPr>
        </p:nvPicPr>
        <p:blipFill>
          <a:blip r:embed="rId2"/>
          <a:stretch>
            <a:fillRect/>
          </a:stretch>
        </p:blipFill>
        <p:spPr>
          <a:xfrm>
            <a:off x="4214649" y="239111"/>
            <a:ext cx="6877982" cy="1831428"/>
          </a:xfrm>
        </p:spPr>
      </p:pic>
      <p:sp>
        <p:nvSpPr>
          <p:cNvPr id="4" name="Text Placeholder 3">
            <a:extLst>
              <a:ext uri="{FF2B5EF4-FFF2-40B4-BE49-F238E27FC236}">
                <a16:creationId xmlns:a16="http://schemas.microsoft.com/office/drawing/2014/main" id="{8009DDC1-5792-AF0D-21C0-9ACF1E0B7485}"/>
              </a:ext>
            </a:extLst>
          </p:cNvPr>
          <p:cNvSpPr>
            <a:spLocks noGrp="1"/>
          </p:cNvSpPr>
          <p:nvPr>
            <p:ph type="body" sz="half" idx="2"/>
          </p:nvPr>
        </p:nvSpPr>
        <p:spPr>
          <a:xfrm>
            <a:off x="311093" y="1805152"/>
            <a:ext cx="3031196" cy="1828800"/>
          </a:xfrm>
        </p:spPr>
        <p:txBody>
          <a:bodyPr>
            <a:normAutofit fontScale="77500" lnSpcReduction="20000"/>
          </a:bodyPr>
          <a:lstStyle/>
          <a:p>
            <a:r>
              <a:rPr lang="en-CA" dirty="0"/>
              <a:t>Size and shape</a:t>
            </a:r>
          </a:p>
          <a:p>
            <a:r>
              <a:rPr lang="en-CA" b="1" u="sng" dirty="0"/>
              <a:t>Observations</a:t>
            </a:r>
            <a:r>
              <a:rPr lang="en-CA" dirty="0"/>
              <a:t>: A lot of the dataset had repeated fighter details, so some needed to be left joined and others left out to create a final dataframe for analysis. </a:t>
            </a:r>
          </a:p>
          <a:p>
            <a:endParaRPr lang="en-CA" dirty="0"/>
          </a:p>
          <a:p>
            <a:r>
              <a:rPr lang="en-CA" dirty="0"/>
              <a:t>Some datasets had similar info just a few missing columns to be merged.</a:t>
            </a:r>
          </a:p>
          <a:p>
            <a:endParaRPr lang="en-CA" dirty="0"/>
          </a:p>
        </p:txBody>
      </p:sp>
      <p:pic>
        <p:nvPicPr>
          <p:cNvPr id="8" name="Picture 7">
            <a:extLst>
              <a:ext uri="{FF2B5EF4-FFF2-40B4-BE49-F238E27FC236}">
                <a16:creationId xmlns:a16="http://schemas.microsoft.com/office/drawing/2014/main" id="{095D1644-F473-7F0B-2839-029F62CCB4A8}"/>
              </a:ext>
            </a:extLst>
          </p:cNvPr>
          <p:cNvPicPr>
            <a:picLocks noChangeAspect="1"/>
          </p:cNvPicPr>
          <p:nvPr/>
        </p:nvPicPr>
        <p:blipFill>
          <a:blip r:embed="rId3"/>
          <a:stretch>
            <a:fillRect/>
          </a:stretch>
        </p:blipFill>
        <p:spPr>
          <a:xfrm>
            <a:off x="4214649" y="2579827"/>
            <a:ext cx="6877982" cy="1651051"/>
          </a:xfrm>
          <a:prstGeom prst="rect">
            <a:avLst/>
          </a:prstGeom>
        </p:spPr>
      </p:pic>
      <p:pic>
        <p:nvPicPr>
          <p:cNvPr id="10" name="Picture 9">
            <a:extLst>
              <a:ext uri="{FF2B5EF4-FFF2-40B4-BE49-F238E27FC236}">
                <a16:creationId xmlns:a16="http://schemas.microsoft.com/office/drawing/2014/main" id="{6A5064EC-8AC7-4E66-E1D9-53A01E2590AC}"/>
              </a:ext>
            </a:extLst>
          </p:cNvPr>
          <p:cNvPicPr>
            <a:picLocks noChangeAspect="1"/>
          </p:cNvPicPr>
          <p:nvPr/>
        </p:nvPicPr>
        <p:blipFill>
          <a:blip r:embed="rId4"/>
          <a:stretch>
            <a:fillRect/>
          </a:stretch>
        </p:blipFill>
        <p:spPr>
          <a:xfrm>
            <a:off x="4214649" y="4464271"/>
            <a:ext cx="6877982" cy="2119745"/>
          </a:xfrm>
          <a:prstGeom prst="rect">
            <a:avLst/>
          </a:prstGeom>
        </p:spPr>
      </p:pic>
    </p:spTree>
    <p:extLst>
      <p:ext uri="{BB962C8B-B14F-4D97-AF65-F5344CB8AC3E}">
        <p14:creationId xmlns:p14="http://schemas.microsoft.com/office/powerpoint/2010/main" val="3461857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A7A5F-80E7-B4F3-23EB-8A56392689D2}"/>
              </a:ext>
            </a:extLst>
          </p:cNvPr>
          <p:cNvSpPr>
            <a:spLocks noGrp="1"/>
          </p:cNvSpPr>
          <p:nvPr>
            <p:ph type="title"/>
          </p:nvPr>
        </p:nvSpPr>
        <p:spPr>
          <a:xfrm>
            <a:off x="662152" y="257505"/>
            <a:ext cx="10836165" cy="667405"/>
          </a:xfrm>
        </p:spPr>
        <p:txBody>
          <a:bodyPr/>
          <a:lstStyle/>
          <a:p>
            <a:pPr algn="ctr"/>
            <a:r>
              <a:rPr lang="en-CA" dirty="0"/>
              <a:t>Dataset OVERVIEW</a:t>
            </a:r>
          </a:p>
        </p:txBody>
      </p:sp>
      <p:pic>
        <p:nvPicPr>
          <p:cNvPr id="6" name="Content Placeholder 5">
            <a:extLst>
              <a:ext uri="{FF2B5EF4-FFF2-40B4-BE49-F238E27FC236}">
                <a16:creationId xmlns:a16="http://schemas.microsoft.com/office/drawing/2014/main" id="{4640B48C-E5EB-9C29-AA70-6537D098300D}"/>
              </a:ext>
            </a:extLst>
          </p:cNvPr>
          <p:cNvPicPr>
            <a:picLocks noGrp="1" noChangeAspect="1"/>
          </p:cNvPicPr>
          <p:nvPr>
            <p:ph sz="half" idx="1"/>
          </p:nvPr>
        </p:nvPicPr>
        <p:blipFill>
          <a:blip r:embed="rId2"/>
          <a:stretch>
            <a:fillRect/>
          </a:stretch>
        </p:blipFill>
        <p:spPr>
          <a:xfrm>
            <a:off x="381131" y="924909"/>
            <a:ext cx="5095797" cy="4729655"/>
          </a:xfrm>
        </p:spPr>
      </p:pic>
      <p:sp>
        <p:nvSpPr>
          <p:cNvPr id="4" name="Content Placeholder 3">
            <a:extLst>
              <a:ext uri="{FF2B5EF4-FFF2-40B4-BE49-F238E27FC236}">
                <a16:creationId xmlns:a16="http://schemas.microsoft.com/office/drawing/2014/main" id="{344A1605-D60B-3F5A-0587-2D55E8A8BB5C}"/>
              </a:ext>
            </a:extLst>
          </p:cNvPr>
          <p:cNvSpPr>
            <a:spLocks noGrp="1"/>
          </p:cNvSpPr>
          <p:nvPr>
            <p:ph sz="half" idx="2"/>
          </p:nvPr>
        </p:nvSpPr>
        <p:spPr>
          <a:xfrm>
            <a:off x="6170611" y="924910"/>
            <a:ext cx="5327706" cy="4729654"/>
          </a:xfrm>
        </p:spPr>
        <p:txBody>
          <a:bodyPr>
            <a:normAutofit/>
          </a:bodyPr>
          <a:lstStyle/>
          <a:p>
            <a:r>
              <a:rPr lang="en-CA" sz="1600" dirty="0"/>
              <a:t>The data set was from the Kaggle website. </a:t>
            </a:r>
          </a:p>
          <a:p>
            <a:r>
              <a:rPr lang="en-CA" sz="1600" dirty="0"/>
              <a:t>IT Consists of 4 CSVs.</a:t>
            </a:r>
          </a:p>
          <a:p>
            <a:r>
              <a:rPr lang="en-CA" sz="1600" b="1" u="sng" dirty="0"/>
              <a:t>Raw_fighter_details </a:t>
            </a:r>
            <a:r>
              <a:rPr lang="en-CA" sz="1600" dirty="0"/>
              <a:t>= Fighter physical stats</a:t>
            </a:r>
          </a:p>
          <a:p>
            <a:r>
              <a:rPr lang="en-CA" sz="1600" b="1" u="sng" dirty="0"/>
              <a:t>Total_Fight_Data </a:t>
            </a:r>
            <a:r>
              <a:rPr lang="en-CA" sz="1600" dirty="0"/>
              <a:t>= Fighter Info Scraped</a:t>
            </a:r>
          </a:p>
          <a:p>
            <a:r>
              <a:rPr lang="en-CA" sz="1600" b="1" u="sng" dirty="0"/>
              <a:t>Data</a:t>
            </a:r>
            <a:r>
              <a:rPr lang="en-CA" sz="1600" dirty="0"/>
              <a:t> = Head to head fights with outcomes</a:t>
            </a:r>
          </a:p>
          <a:p>
            <a:r>
              <a:rPr lang="en-CA" sz="1600" b="1" u="sng" dirty="0"/>
              <a:t>Prep_data </a:t>
            </a:r>
            <a:r>
              <a:rPr lang="en-CA" sz="1600" dirty="0"/>
              <a:t>= Averages for the winners</a:t>
            </a:r>
          </a:p>
          <a:p>
            <a:endParaRPr lang="en-CA" sz="1600" dirty="0"/>
          </a:p>
          <a:p>
            <a:pPr marL="0" indent="0">
              <a:buNone/>
            </a:pPr>
            <a:r>
              <a:rPr lang="en-CA" sz="1600" dirty="0"/>
              <a:t>The necessary data sets were merged and other columns were dropped to give a final UFC dataframe.</a:t>
            </a:r>
          </a:p>
          <a:p>
            <a:endParaRPr lang="en-CA" dirty="0"/>
          </a:p>
          <a:p>
            <a:endParaRPr lang="en-CA" dirty="0"/>
          </a:p>
        </p:txBody>
      </p:sp>
      <p:pic>
        <p:nvPicPr>
          <p:cNvPr id="10" name="Picture 9">
            <a:extLst>
              <a:ext uri="{FF2B5EF4-FFF2-40B4-BE49-F238E27FC236}">
                <a16:creationId xmlns:a16="http://schemas.microsoft.com/office/drawing/2014/main" id="{7E9AE514-5E1B-7CCF-4525-408BCD71B64B}"/>
              </a:ext>
            </a:extLst>
          </p:cNvPr>
          <p:cNvPicPr>
            <a:picLocks noChangeAspect="1"/>
          </p:cNvPicPr>
          <p:nvPr/>
        </p:nvPicPr>
        <p:blipFill>
          <a:blip r:embed="rId3"/>
          <a:stretch>
            <a:fillRect/>
          </a:stretch>
        </p:blipFill>
        <p:spPr>
          <a:xfrm>
            <a:off x="5688593" y="4539155"/>
            <a:ext cx="6122276" cy="408561"/>
          </a:xfrm>
          <a:prstGeom prst="rect">
            <a:avLst/>
          </a:prstGeom>
        </p:spPr>
      </p:pic>
      <p:pic>
        <p:nvPicPr>
          <p:cNvPr id="12" name="Picture 11">
            <a:extLst>
              <a:ext uri="{FF2B5EF4-FFF2-40B4-BE49-F238E27FC236}">
                <a16:creationId xmlns:a16="http://schemas.microsoft.com/office/drawing/2014/main" id="{3F465AA8-6FDC-7F73-867E-B96A4EF7E54F}"/>
              </a:ext>
            </a:extLst>
          </p:cNvPr>
          <p:cNvPicPr>
            <a:picLocks noChangeAspect="1"/>
          </p:cNvPicPr>
          <p:nvPr/>
        </p:nvPicPr>
        <p:blipFill>
          <a:blip r:embed="rId4"/>
          <a:stretch>
            <a:fillRect/>
          </a:stretch>
        </p:blipFill>
        <p:spPr>
          <a:xfrm>
            <a:off x="5688593" y="5056790"/>
            <a:ext cx="6122276" cy="597774"/>
          </a:xfrm>
          <a:prstGeom prst="rect">
            <a:avLst/>
          </a:prstGeom>
        </p:spPr>
      </p:pic>
    </p:spTree>
    <p:extLst>
      <p:ext uri="{BB962C8B-B14F-4D97-AF65-F5344CB8AC3E}">
        <p14:creationId xmlns:p14="http://schemas.microsoft.com/office/powerpoint/2010/main" val="3975857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58343-111A-5FB3-30F4-DF94809E3D67}"/>
              </a:ext>
            </a:extLst>
          </p:cNvPr>
          <p:cNvSpPr>
            <a:spLocks noGrp="1"/>
          </p:cNvSpPr>
          <p:nvPr>
            <p:ph type="title"/>
          </p:nvPr>
        </p:nvSpPr>
        <p:spPr>
          <a:xfrm>
            <a:off x="1012018" y="241737"/>
            <a:ext cx="9905998" cy="872359"/>
          </a:xfrm>
        </p:spPr>
        <p:txBody>
          <a:bodyPr/>
          <a:lstStyle/>
          <a:p>
            <a:r>
              <a:rPr lang="en-CA" dirty="0"/>
              <a:t>Snapshot of the transposed merged data</a:t>
            </a:r>
          </a:p>
        </p:txBody>
      </p:sp>
      <p:pic>
        <p:nvPicPr>
          <p:cNvPr id="4" name="Picture 3">
            <a:extLst>
              <a:ext uri="{FF2B5EF4-FFF2-40B4-BE49-F238E27FC236}">
                <a16:creationId xmlns:a16="http://schemas.microsoft.com/office/drawing/2014/main" id="{31303E26-B5C7-5586-45CD-2571CA4D1411}"/>
              </a:ext>
            </a:extLst>
          </p:cNvPr>
          <p:cNvPicPr>
            <a:picLocks noChangeAspect="1"/>
          </p:cNvPicPr>
          <p:nvPr/>
        </p:nvPicPr>
        <p:blipFill>
          <a:blip r:embed="rId3"/>
          <a:stretch>
            <a:fillRect/>
          </a:stretch>
        </p:blipFill>
        <p:spPr>
          <a:xfrm>
            <a:off x="5309955" y="1481959"/>
            <a:ext cx="5608061" cy="4698124"/>
          </a:xfrm>
          <a:prstGeom prst="rect">
            <a:avLst/>
          </a:prstGeom>
        </p:spPr>
      </p:pic>
      <p:sp>
        <p:nvSpPr>
          <p:cNvPr id="5" name="TextBox 4">
            <a:extLst>
              <a:ext uri="{FF2B5EF4-FFF2-40B4-BE49-F238E27FC236}">
                <a16:creationId xmlns:a16="http://schemas.microsoft.com/office/drawing/2014/main" id="{F5A16E9D-BCE5-1DED-06C9-CE2EAE850C04}"/>
              </a:ext>
            </a:extLst>
          </p:cNvPr>
          <p:cNvSpPr txBox="1"/>
          <p:nvPr/>
        </p:nvSpPr>
        <p:spPr>
          <a:xfrm>
            <a:off x="1012018" y="1481959"/>
            <a:ext cx="3854272" cy="1754326"/>
          </a:xfrm>
          <a:prstGeom prst="rect">
            <a:avLst/>
          </a:prstGeom>
          <a:noFill/>
        </p:spPr>
        <p:txBody>
          <a:bodyPr wrap="square" rtlCol="0">
            <a:spAutoFit/>
          </a:bodyPr>
          <a:lstStyle/>
          <a:p>
            <a:r>
              <a:rPr lang="en-CA" dirty="0"/>
              <a:t>It has many important fight stats in the columns. Transposed the data for presentation purposes. </a:t>
            </a:r>
          </a:p>
          <a:p>
            <a:endParaRPr lang="en-CA" dirty="0"/>
          </a:p>
          <a:p>
            <a:r>
              <a:rPr lang="en-CA" dirty="0"/>
              <a:t>Note this is just a sub section of the data.</a:t>
            </a:r>
          </a:p>
        </p:txBody>
      </p:sp>
      <p:pic>
        <p:nvPicPr>
          <p:cNvPr id="9" name="Picture 8">
            <a:extLst>
              <a:ext uri="{FF2B5EF4-FFF2-40B4-BE49-F238E27FC236}">
                <a16:creationId xmlns:a16="http://schemas.microsoft.com/office/drawing/2014/main" id="{E598A036-8109-62D6-CD20-225DA0D79D50}"/>
              </a:ext>
            </a:extLst>
          </p:cNvPr>
          <p:cNvPicPr>
            <a:picLocks noChangeAspect="1"/>
          </p:cNvPicPr>
          <p:nvPr/>
        </p:nvPicPr>
        <p:blipFill>
          <a:blip r:embed="rId4"/>
          <a:stretch>
            <a:fillRect/>
          </a:stretch>
        </p:blipFill>
        <p:spPr>
          <a:xfrm>
            <a:off x="1012018" y="3236285"/>
            <a:ext cx="4079935" cy="2943798"/>
          </a:xfrm>
          <a:prstGeom prst="rect">
            <a:avLst/>
          </a:prstGeom>
        </p:spPr>
      </p:pic>
    </p:spTree>
    <p:extLst>
      <p:ext uri="{BB962C8B-B14F-4D97-AF65-F5344CB8AC3E}">
        <p14:creationId xmlns:p14="http://schemas.microsoft.com/office/powerpoint/2010/main" val="2868466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DC593-B85A-5672-2DF0-6F214FCFE9AC}"/>
              </a:ext>
            </a:extLst>
          </p:cNvPr>
          <p:cNvSpPr>
            <a:spLocks noGrp="1"/>
          </p:cNvSpPr>
          <p:nvPr>
            <p:ph type="title"/>
          </p:nvPr>
        </p:nvSpPr>
        <p:spPr>
          <a:xfrm>
            <a:off x="890753" y="126124"/>
            <a:ext cx="9905998" cy="536028"/>
          </a:xfrm>
        </p:spPr>
        <p:txBody>
          <a:bodyPr>
            <a:normAutofit fontScale="90000"/>
          </a:bodyPr>
          <a:lstStyle/>
          <a:p>
            <a:pPr algn="ctr"/>
            <a:r>
              <a:rPr lang="en-CA" b="1" u="sng" dirty="0"/>
              <a:t>Events kEY INSIGHTS</a:t>
            </a:r>
          </a:p>
        </p:txBody>
      </p:sp>
      <p:pic>
        <p:nvPicPr>
          <p:cNvPr id="4" name="Picture 3">
            <a:extLst>
              <a:ext uri="{FF2B5EF4-FFF2-40B4-BE49-F238E27FC236}">
                <a16:creationId xmlns:a16="http://schemas.microsoft.com/office/drawing/2014/main" id="{A1AB11F6-7924-A8B5-8FE4-7C6F54264AC2}"/>
              </a:ext>
            </a:extLst>
          </p:cNvPr>
          <p:cNvPicPr>
            <a:picLocks noChangeAspect="1"/>
          </p:cNvPicPr>
          <p:nvPr/>
        </p:nvPicPr>
        <p:blipFill>
          <a:blip r:embed="rId2"/>
          <a:stretch>
            <a:fillRect/>
          </a:stretch>
        </p:blipFill>
        <p:spPr>
          <a:xfrm>
            <a:off x="357351" y="1319127"/>
            <a:ext cx="5097517" cy="4219746"/>
          </a:xfrm>
          <a:prstGeom prst="rect">
            <a:avLst/>
          </a:prstGeom>
        </p:spPr>
      </p:pic>
      <p:pic>
        <p:nvPicPr>
          <p:cNvPr id="6" name="Picture 5">
            <a:extLst>
              <a:ext uri="{FF2B5EF4-FFF2-40B4-BE49-F238E27FC236}">
                <a16:creationId xmlns:a16="http://schemas.microsoft.com/office/drawing/2014/main" id="{6A674494-9698-03F4-ADC0-7524A7DD0048}"/>
              </a:ext>
            </a:extLst>
          </p:cNvPr>
          <p:cNvPicPr>
            <a:picLocks noChangeAspect="1"/>
          </p:cNvPicPr>
          <p:nvPr/>
        </p:nvPicPr>
        <p:blipFill>
          <a:blip r:embed="rId3"/>
          <a:stretch>
            <a:fillRect/>
          </a:stretch>
        </p:blipFill>
        <p:spPr>
          <a:xfrm>
            <a:off x="5969876" y="1319127"/>
            <a:ext cx="5715701" cy="4219746"/>
          </a:xfrm>
          <a:prstGeom prst="rect">
            <a:avLst/>
          </a:prstGeom>
        </p:spPr>
      </p:pic>
    </p:spTree>
    <p:extLst>
      <p:ext uri="{BB962C8B-B14F-4D97-AF65-F5344CB8AC3E}">
        <p14:creationId xmlns:p14="http://schemas.microsoft.com/office/powerpoint/2010/main" val="2930211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58276-B54D-0819-A3AF-1EB3B0AE3E90}"/>
              </a:ext>
            </a:extLst>
          </p:cNvPr>
          <p:cNvSpPr>
            <a:spLocks noGrp="1"/>
          </p:cNvSpPr>
          <p:nvPr>
            <p:ph type="title"/>
          </p:nvPr>
        </p:nvSpPr>
        <p:spPr>
          <a:xfrm>
            <a:off x="1143001" y="178677"/>
            <a:ext cx="9905998" cy="325820"/>
          </a:xfrm>
        </p:spPr>
        <p:txBody>
          <a:bodyPr>
            <a:normAutofit fontScale="90000"/>
          </a:bodyPr>
          <a:lstStyle/>
          <a:p>
            <a:pPr algn="ctr"/>
            <a:r>
              <a:rPr lang="en-CA" dirty="0"/>
              <a:t>FEATURE ENGINEERING FOR A DEEPER DIVE</a:t>
            </a:r>
          </a:p>
        </p:txBody>
      </p:sp>
      <p:pic>
        <p:nvPicPr>
          <p:cNvPr id="4" name="Picture 3">
            <a:extLst>
              <a:ext uri="{FF2B5EF4-FFF2-40B4-BE49-F238E27FC236}">
                <a16:creationId xmlns:a16="http://schemas.microsoft.com/office/drawing/2014/main" id="{2714308D-1FC3-C9AD-9481-2D36C862EDE5}"/>
              </a:ext>
            </a:extLst>
          </p:cNvPr>
          <p:cNvPicPr>
            <a:picLocks noChangeAspect="1"/>
          </p:cNvPicPr>
          <p:nvPr/>
        </p:nvPicPr>
        <p:blipFill>
          <a:blip r:embed="rId2"/>
          <a:stretch>
            <a:fillRect/>
          </a:stretch>
        </p:blipFill>
        <p:spPr>
          <a:xfrm>
            <a:off x="335013" y="1330895"/>
            <a:ext cx="5637115" cy="1581369"/>
          </a:xfrm>
          <a:prstGeom prst="rect">
            <a:avLst/>
          </a:prstGeom>
        </p:spPr>
      </p:pic>
      <p:pic>
        <p:nvPicPr>
          <p:cNvPr id="6" name="Picture 5">
            <a:extLst>
              <a:ext uri="{FF2B5EF4-FFF2-40B4-BE49-F238E27FC236}">
                <a16:creationId xmlns:a16="http://schemas.microsoft.com/office/drawing/2014/main" id="{27C71A04-CECE-5851-6273-748F9EA336D5}"/>
              </a:ext>
            </a:extLst>
          </p:cNvPr>
          <p:cNvPicPr>
            <a:picLocks noChangeAspect="1"/>
          </p:cNvPicPr>
          <p:nvPr/>
        </p:nvPicPr>
        <p:blipFill>
          <a:blip r:embed="rId3"/>
          <a:stretch>
            <a:fillRect/>
          </a:stretch>
        </p:blipFill>
        <p:spPr>
          <a:xfrm>
            <a:off x="335014" y="3945736"/>
            <a:ext cx="5637115" cy="1362885"/>
          </a:xfrm>
          <a:prstGeom prst="rect">
            <a:avLst/>
          </a:prstGeom>
        </p:spPr>
      </p:pic>
      <p:pic>
        <p:nvPicPr>
          <p:cNvPr id="8" name="Picture 7">
            <a:extLst>
              <a:ext uri="{FF2B5EF4-FFF2-40B4-BE49-F238E27FC236}">
                <a16:creationId xmlns:a16="http://schemas.microsoft.com/office/drawing/2014/main" id="{CE681733-65A3-7707-2BC2-CF51CDB33D35}"/>
              </a:ext>
            </a:extLst>
          </p:cNvPr>
          <p:cNvPicPr>
            <a:picLocks noChangeAspect="1"/>
          </p:cNvPicPr>
          <p:nvPr/>
        </p:nvPicPr>
        <p:blipFill>
          <a:blip r:embed="rId4"/>
          <a:stretch>
            <a:fillRect/>
          </a:stretch>
        </p:blipFill>
        <p:spPr>
          <a:xfrm>
            <a:off x="6547946" y="809296"/>
            <a:ext cx="5002170" cy="5386552"/>
          </a:xfrm>
          <a:prstGeom prst="rect">
            <a:avLst/>
          </a:prstGeom>
        </p:spPr>
      </p:pic>
    </p:spTree>
    <p:extLst>
      <p:ext uri="{BB962C8B-B14F-4D97-AF65-F5344CB8AC3E}">
        <p14:creationId xmlns:p14="http://schemas.microsoft.com/office/powerpoint/2010/main" val="1627939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4A636-EBF8-FAB3-9CF5-E39764CD2B77}"/>
              </a:ext>
            </a:extLst>
          </p:cNvPr>
          <p:cNvSpPr>
            <a:spLocks noGrp="1"/>
          </p:cNvSpPr>
          <p:nvPr>
            <p:ph type="title"/>
          </p:nvPr>
        </p:nvSpPr>
        <p:spPr>
          <a:xfrm>
            <a:off x="1143001" y="105104"/>
            <a:ext cx="9905998" cy="420413"/>
          </a:xfrm>
        </p:spPr>
        <p:txBody>
          <a:bodyPr>
            <a:normAutofit fontScale="90000"/>
          </a:bodyPr>
          <a:lstStyle/>
          <a:p>
            <a:pPr algn="ctr"/>
            <a:r>
              <a:rPr lang="en-CA" dirty="0"/>
              <a:t>EVENTS KEY INSIGHTS</a:t>
            </a:r>
          </a:p>
        </p:txBody>
      </p:sp>
      <p:pic>
        <p:nvPicPr>
          <p:cNvPr id="8" name="Picture 7">
            <a:extLst>
              <a:ext uri="{FF2B5EF4-FFF2-40B4-BE49-F238E27FC236}">
                <a16:creationId xmlns:a16="http://schemas.microsoft.com/office/drawing/2014/main" id="{2586E763-52DB-9220-873E-C44F0FF9DF5F}"/>
              </a:ext>
            </a:extLst>
          </p:cNvPr>
          <p:cNvPicPr>
            <a:picLocks noChangeAspect="1"/>
          </p:cNvPicPr>
          <p:nvPr/>
        </p:nvPicPr>
        <p:blipFill>
          <a:blip r:embed="rId2"/>
          <a:stretch>
            <a:fillRect/>
          </a:stretch>
        </p:blipFill>
        <p:spPr>
          <a:xfrm>
            <a:off x="268017" y="664557"/>
            <a:ext cx="5722880" cy="6088340"/>
          </a:xfrm>
          <a:prstGeom prst="rect">
            <a:avLst/>
          </a:prstGeom>
        </p:spPr>
      </p:pic>
      <p:pic>
        <p:nvPicPr>
          <p:cNvPr id="10" name="Picture 9">
            <a:extLst>
              <a:ext uri="{FF2B5EF4-FFF2-40B4-BE49-F238E27FC236}">
                <a16:creationId xmlns:a16="http://schemas.microsoft.com/office/drawing/2014/main" id="{5B9121E8-E78F-87E0-94BA-90841D8FA97F}"/>
              </a:ext>
            </a:extLst>
          </p:cNvPr>
          <p:cNvPicPr>
            <a:picLocks noChangeAspect="1"/>
          </p:cNvPicPr>
          <p:nvPr/>
        </p:nvPicPr>
        <p:blipFill>
          <a:blip r:embed="rId3"/>
          <a:stretch>
            <a:fillRect/>
          </a:stretch>
        </p:blipFill>
        <p:spPr>
          <a:xfrm>
            <a:off x="6201101" y="664557"/>
            <a:ext cx="5722881" cy="6116952"/>
          </a:xfrm>
          <a:prstGeom prst="rect">
            <a:avLst/>
          </a:prstGeom>
        </p:spPr>
      </p:pic>
    </p:spTree>
    <p:extLst>
      <p:ext uri="{BB962C8B-B14F-4D97-AF65-F5344CB8AC3E}">
        <p14:creationId xmlns:p14="http://schemas.microsoft.com/office/powerpoint/2010/main" val="93259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657</TotalTime>
  <Words>1259</Words>
  <Application>Microsoft Macintosh PowerPoint</Application>
  <PresentationFormat>Widescreen</PresentationFormat>
  <Paragraphs>103</Paragraphs>
  <Slides>19</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Helvetica Neue</vt:lpstr>
      <vt:lpstr>inherit</vt:lpstr>
      <vt:lpstr>Söhne</vt:lpstr>
      <vt:lpstr>Mesh</vt:lpstr>
      <vt:lpstr>UFC Fight Outcome Prediction </vt:lpstr>
      <vt:lpstr>Brief introduction</vt:lpstr>
      <vt:lpstr>wHY THE UFC?</vt:lpstr>
      <vt:lpstr>Data sets used </vt:lpstr>
      <vt:lpstr>Dataset OVERVIEW</vt:lpstr>
      <vt:lpstr>Snapshot of the transposed merged data</vt:lpstr>
      <vt:lpstr>Events kEY INSIGHTS</vt:lpstr>
      <vt:lpstr>FEATURE ENGINEERING FOR A DEEPER DIVE</vt:lpstr>
      <vt:lpstr>EVENTS KEY INSIGHTS</vt:lpstr>
      <vt:lpstr>Feature engineering age</vt:lpstr>
      <vt:lpstr>AGE IMPORTANCE</vt:lpstr>
      <vt:lpstr>Feature importance (BLUE WINNER)</vt:lpstr>
      <vt:lpstr>MODELS USED IN THIS PROJECT</vt:lpstr>
      <vt:lpstr>RANDOM FOREST and XGBOOST</vt:lpstr>
      <vt:lpstr>Stacking classifier and deep learning ml</vt:lpstr>
      <vt:lpstr>MODEL PROPOSITION</vt:lpstr>
      <vt:lpstr>How to further improve the model?</vt:lpstr>
      <vt:lpstr>Business application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UFC Fight Outcome Prediction </dc:title>
  <dc:creator>Emmanuel Nnadi</dc:creator>
  <cp:lastModifiedBy>Emmanuel Nnadi</cp:lastModifiedBy>
  <cp:revision>29</cp:revision>
  <dcterms:created xsi:type="dcterms:W3CDTF">2023-08-11T05:02:07Z</dcterms:created>
  <dcterms:modified xsi:type="dcterms:W3CDTF">2023-08-11T15:59:28Z</dcterms:modified>
</cp:coreProperties>
</file>

<file path=docProps/thumbnail.jpeg>
</file>